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1"/>
  </p:sldMasterIdLst>
  <p:notesMasterIdLst>
    <p:notesMasterId r:id="rId46"/>
  </p:notesMasterIdLst>
  <p:sldIdLst>
    <p:sldId id="256" r:id="rId2"/>
    <p:sldId id="294" r:id="rId3"/>
    <p:sldId id="295" r:id="rId4"/>
    <p:sldId id="297" r:id="rId5"/>
    <p:sldId id="296" r:id="rId6"/>
    <p:sldId id="298" r:id="rId7"/>
    <p:sldId id="299" r:id="rId8"/>
    <p:sldId id="300" r:id="rId9"/>
    <p:sldId id="301" r:id="rId10"/>
    <p:sldId id="302" r:id="rId11"/>
    <p:sldId id="303" r:id="rId12"/>
    <p:sldId id="334" r:id="rId13"/>
    <p:sldId id="335" r:id="rId14"/>
    <p:sldId id="336" r:id="rId15"/>
    <p:sldId id="338" r:id="rId16"/>
    <p:sldId id="318" r:id="rId17"/>
    <p:sldId id="307" r:id="rId18"/>
    <p:sldId id="305" r:id="rId19"/>
    <p:sldId id="306" r:id="rId20"/>
    <p:sldId id="337" r:id="rId21"/>
    <p:sldId id="310" r:id="rId22"/>
    <p:sldId id="313" r:id="rId23"/>
    <p:sldId id="314" r:id="rId24"/>
    <p:sldId id="315" r:id="rId25"/>
    <p:sldId id="317" r:id="rId26"/>
    <p:sldId id="259" r:id="rId27"/>
    <p:sldId id="269" r:id="rId28"/>
    <p:sldId id="270" r:id="rId29"/>
    <p:sldId id="271" r:id="rId30"/>
    <p:sldId id="272" r:id="rId31"/>
    <p:sldId id="320" r:id="rId32"/>
    <p:sldId id="321" r:id="rId33"/>
    <p:sldId id="322" r:id="rId34"/>
    <p:sldId id="323" r:id="rId35"/>
    <p:sldId id="324" r:id="rId36"/>
    <p:sldId id="325" r:id="rId37"/>
    <p:sldId id="326" r:id="rId38"/>
    <p:sldId id="327" r:id="rId39"/>
    <p:sldId id="328" r:id="rId40"/>
    <p:sldId id="329" r:id="rId41"/>
    <p:sldId id="330" r:id="rId42"/>
    <p:sldId id="331" r:id="rId43"/>
    <p:sldId id="332" r:id="rId44"/>
    <p:sldId id="333" r:id="rId4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0000"/>
    <a:srgbClr val="FFFF00"/>
    <a:srgbClr val="FFFFCC"/>
    <a:srgbClr val="FFFFFF"/>
    <a:srgbClr val="FFE7E7"/>
    <a:srgbClr val="ABFFD1"/>
    <a:srgbClr val="8A0000"/>
    <a:srgbClr val="5C732F"/>
    <a:srgbClr val="E5FFF1"/>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65" autoAdjust="0"/>
    <p:restoredTop sz="94767" autoAdjust="0"/>
  </p:normalViewPr>
  <p:slideViewPr>
    <p:cSldViewPr>
      <p:cViewPr varScale="1">
        <p:scale>
          <a:sx n="81" d="100"/>
          <a:sy n="81" d="100"/>
        </p:scale>
        <p:origin x="1740" y="78"/>
      </p:cViewPr>
      <p:guideLst>
        <p:guide orient="horz" pos="2160"/>
        <p:guide pos="2880"/>
      </p:guideLst>
    </p:cSldViewPr>
  </p:slideViewPr>
  <p:outlineViewPr>
    <p:cViewPr>
      <p:scale>
        <a:sx n="33" d="100"/>
        <a:sy n="33" d="100"/>
      </p:scale>
      <p:origin x="24" y="1794"/>
    </p:cViewPr>
  </p:outlineViewPr>
  <p:notesTextViewPr>
    <p:cViewPr>
      <p:scale>
        <a:sx n="100" d="100"/>
        <a:sy n="100" d="100"/>
      </p:scale>
      <p:origin x="0" y="0"/>
    </p:cViewPr>
  </p:notesTextViewPr>
  <p:sorterViewPr>
    <p:cViewPr>
      <p:scale>
        <a:sx n="66" d="100"/>
        <a:sy n="66" d="100"/>
      </p:scale>
      <p:origin x="0" y="65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91D450-FAB5-43E5-9466-E301E5D00601}"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fr-FR"/>
        </a:p>
      </dgm:t>
    </dgm:pt>
    <dgm:pt modelId="{981BA79A-0733-47E8-9765-DC405AE247FC}">
      <dgm:prSet phldrT="[Texte]" custT="1"/>
      <dgm:spPr>
        <a:solidFill>
          <a:schemeClr val="tx2">
            <a:lumMod val="50000"/>
          </a:schemeClr>
        </a:solidFill>
      </dgm:spPr>
      <dgm:t>
        <a:bodyPr/>
        <a:lstStyle/>
        <a:p>
          <a:pPr algn="ctr" rtl="1"/>
          <a:endParaRPr lang="fr-FR" sz="3600" b="1" dirty="0">
            <a:latin typeface="Sakkal Majalla" pitchFamily="2" charset="-78"/>
            <a:cs typeface="Sakkal Majalla" pitchFamily="2" charset="-78"/>
          </a:endParaRPr>
        </a:p>
      </dgm:t>
    </dgm:pt>
    <dgm:pt modelId="{EBE2D6ED-037B-41FF-AB67-30579BE74B25}" type="sibTrans" cxnId="{EC999ACB-104D-4E2F-8C28-C367FC506B21}">
      <dgm:prSet/>
      <dgm:spPr/>
      <dgm:t>
        <a:bodyPr/>
        <a:lstStyle/>
        <a:p>
          <a:endParaRPr lang="fr-FR"/>
        </a:p>
      </dgm:t>
    </dgm:pt>
    <dgm:pt modelId="{357D8E29-A402-4D87-BB76-51B7F74EE836}" type="parTrans" cxnId="{EC999ACB-104D-4E2F-8C28-C367FC506B21}">
      <dgm:prSet/>
      <dgm:spPr/>
      <dgm:t>
        <a:bodyPr/>
        <a:lstStyle/>
        <a:p>
          <a:endParaRPr lang="fr-FR"/>
        </a:p>
      </dgm:t>
    </dgm:pt>
    <dgm:pt modelId="{0483F3C2-3B1C-40F8-B847-2AC03EF61DD4}" type="pres">
      <dgm:prSet presAssocID="{B991D450-FAB5-43E5-9466-E301E5D00601}" presName="Name0" presStyleCnt="0">
        <dgm:presLayoutVars>
          <dgm:dir/>
          <dgm:animLvl val="lvl"/>
          <dgm:resizeHandles val="exact"/>
        </dgm:presLayoutVars>
      </dgm:prSet>
      <dgm:spPr/>
    </dgm:pt>
    <dgm:pt modelId="{129E58C9-66D0-451D-B297-1604BE04B38C}" type="pres">
      <dgm:prSet presAssocID="{981BA79A-0733-47E8-9765-DC405AE247FC}" presName="boxAndChildren" presStyleCnt="0"/>
      <dgm:spPr/>
    </dgm:pt>
    <dgm:pt modelId="{C17F384C-5C43-49C7-A082-E5362545B11A}" type="pres">
      <dgm:prSet presAssocID="{981BA79A-0733-47E8-9765-DC405AE247FC}" presName="parentTextBox" presStyleLbl="node1" presStyleIdx="0" presStyleCnt="1" custLinFactNeighborX="0"/>
      <dgm:spPr/>
    </dgm:pt>
  </dgm:ptLst>
  <dgm:cxnLst>
    <dgm:cxn modelId="{6EA7285F-7960-4D7E-A19A-2C472305AB89}" type="presOf" srcId="{B991D450-FAB5-43E5-9466-E301E5D00601}" destId="{0483F3C2-3B1C-40F8-B847-2AC03EF61DD4}" srcOrd="0" destOrd="0" presId="urn:microsoft.com/office/officeart/2005/8/layout/process4"/>
    <dgm:cxn modelId="{06679099-1346-4D7C-B33A-5EF3AA123082}" type="presOf" srcId="{981BA79A-0733-47E8-9765-DC405AE247FC}" destId="{C17F384C-5C43-49C7-A082-E5362545B11A}" srcOrd="0" destOrd="0" presId="urn:microsoft.com/office/officeart/2005/8/layout/process4"/>
    <dgm:cxn modelId="{EC999ACB-104D-4E2F-8C28-C367FC506B21}" srcId="{B991D450-FAB5-43E5-9466-E301E5D00601}" destId="{981BA79A-0733-47E8-9765-DC405AE247FC}" srcOrd="0" destOrd="0" parTransId="{357D8E29-A402-4D87-BB76-51B7F74EE836}" sibTransId="{EBE2D6ED-037B-41FF-AB67-30579BE74B25}"/>
    <dgm:cxn modelId="{CDB41F16-5091-43F6-A8B6-7DEA8DF4B830}" type="presParOf" srcId="{0483F3C2-3B1C-40F8-B847-2AC03EF61DD4}" destId="{129E58C9-66D0-451D-B297-1604BE04B38C}" srcOrd="0" destOrd="0" presId="urn:microsoft.com/office/officeart/2005/8/layout/process4"/>
    <dgm:cxn modelId="{BBF96DB2-45CD-4B70-B8D9-3669FBE14DCC}" type="presParOf" srcId="{129E58C9-66D0-451D-B297-1604BE04B38C}" destId="{C17F384C-5C43-49C7-A082-E5362545B11A}" srcOrd="0" destOrd="0" presId="urn:microsoft.com/office/officeart/2005/8/layout/process4"/>
  </dgm:cxnLst>
  <dgm:bg>
    <a:gradFill>
      <a:gsLst>
        <a:gs pos="0">
          <a:srgbClr val="FFFFFF"/>
        </a:gs>
        <a:gs pos="7001">
          <a:srgbClr val="E6E6E6"/>
        </a:gs>
        <a:gs pos="32001">
          <a:srgbClr val="7D8496"/>
        </a:gs>
        <a:gs pos="47000">
          <a:srgbClr val="E6E6E6"/>
        </a:gs>
        <a:gs pos="85001">
          <a:srgbClr val="7D8496"/>
        </a:gs>
        <a:gs pos="100000">
          <a:srgbClr val="E6E6E6"/>
        </a:gs>
      </a:gsLst>
      <a:lin ang="30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21AF95-A9A7-4A51-B1C3-8A39783ADD5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AEEB8AB5-000A-45DC-8943-D0BEB41FFB2A}">
      <dgm:prSet phldrT="[Texte]" custT="1"/>
      <dgm:spPr/>
      <dgm:t>
        <a:bodyPr/>
        <a:lstStyle/>
        <a:p>
          <a:pPr algn="r" rtl="1"/>
          <a:r>
            <a:rPr lang="ar-DZ" sz="3200" dirty="0" err="1">
              <a:latin typeface="Arabic Typesetting" pitchFamily="66" charset="-78"/>
              <a:cs typeface="Arabic Typesetting" pitchFamily="66" charset="-78"/>
            </a:rPr>
            <a:t>.</a:t>
          </a:r>
          <a:r>
            <a:rPr lang="ar-DZ" sz="3200" dirty="0">
              <a:latin typeface="Arabic Typesetting" pitchFamily="66" charset="-78"/>
              <a:cs typeface="Arabic Typesetting" pitchFamily="66" charset="-78"/>
            </a:rPr>
            <a:t> التعقد المتنامي </a:t>
          </a:r>
          <a:r>
            <a:rPr lang="ar-DZ" sz="3200" dirty="0" err="1">
              <a:latin typeface="Arabic Typesetting" pitchFamily="66" charset="-78"/>
              <a:cs typeface="Arabic Typesetting" pitchFamily="66" charset="-78"/>
            </a:rPr>
            <a:t>للاخطار</a:t>
          </a:r>
          <a:r>
            <a:rPr lang="ar-DZ" sz="3200" dirty="0">
              <a:latin typeface="Arabic Typesetting" pitchFamily="66" charset="-78"/>
              <a:cs typeface="Arabic Typesetting" pitchFamily="66" charset="-78"/>
            </a:rPr>
            <a:t> والمشاكل العالمية كانت الدافع والموجه الاساسي </a:t>
          </a:r>
          <a:r>
            <a:rPr lang="ar-DZ" sz="3200" dirty="0" err="1">
              <a:latin typeface="Arabic Typesetting" pitchFamily="66" charset="-78"/>
              <a:cs typeface="Arabic Typesetting" pitchFamily="66" charset="-78"/>
            </a:rPr>
            <a:t>للحوكمة</a:t>
          </a:r>
          <a:r>
            <a:rPr lang="ar-DZ" sz="3200" dirty="0">
              <a:latin typeface="Arabic Typesetting" pitchFamily="66" charset="-78"/>
              <a:cs typeface="Arabic Typesetting" pitchFamily="66" charset="-78"/>
            </a:rPr>
            <a:t> العالمية.هذا التعقد قادته حركية العولمة من خلال ثلاث ابعاد اساسية: 1- تعمق الاعتماد المتبادل.2- زيادة الوعي بترابط المشكلات </a:t>
          </a:r>
          <a:r>
            <a:rPr lang="ar-DZ" sz="3200" dirty="0" err="1">
              <a:latin typeface="Arabic Typesetting" pitchFamily="66" charset="-78"/>
              <a:cs typeface="Arabic Typesetting" pitchFamily="66" charset="-78"/>
            </a:rPr>
            <a:t>وتاثيرها</a:t>
          </a:r>
          <a:r>
            <a:rPr lang="ar-DZ" sz="3200" dirty="0">
              <a:latin typeface="Arabic Typesetting" pitchFamily="66" charset="-78"/>
              <a:cs typeface="Arabic Typesetting" pitchFamily="66" charset="-78"/>
            </a:rPr>
            <a:t> المتبادل.3- ذوبان الحدود بين مسائل السياسات المحلية والدولية</a:t>
          </a:r>
          <a:endParaRPr lang="fr-FR" sz="3200" dirty="0">
            <a:latin typeface="Arabic Typesetting" pitchFamily="66" charset="-78"/>
            <a:cs typeface="Arabic Typesetting" pitchFamily="66" charset="-78"/>
          </a:endParaRPr>
        </a:p>
      </dgm:t>
    </dgm:pt>
    <dgm:pt modelId="{0EA95700-14C4-4FED-8CFB-AFF1DEC83361}" type="parTrans" cxnId="{2A52C630-65F2-426E-86A8-1B0A86304CF8}">
      <dgm:prSet/>
      <dgm:spPr/>
      <dgm:t>
        <a:bodyPr/>
        <a:lstStyle/>
        <a:p>
          <a:endParaRPr lang="fr-FR"/>
        </a:p>
      </dgm:t>
    </dgm:pt>
    <dgm:pt modelId="{1754CE2B-A53A-4A75-845C-3650105E5CD8}" type="sibTrans" cxnId="{2A52C630-65F2-426E-86A8-1B0A86304CF8}">
      <dgm:prSet/>
      <dgm:spPr/>
      <dgm:t>
        <a:bodyPr/>
        <a:lstStyle/>
        <a:p>
          <a:endParaRPr lang="fr-FR" dirty="0"/>
        </a:p>
      </dgm:t>
    </dgm:pt>
    <dgm:pt modelId="{954AEDD1-0CA8-4D91-A0BC-812F40700FA3}">
      <dgm:prSet phldrT="[Texte]" custT="1"/>
      <dgm:spPr/>
      <dgm:t>
        <a:bodyPr/>
        <a:lstStyle/>
        <a:p>
          <a:pPr algn="r" rtl="1"/>
          <a:r>
            <a:rPr lang="ar-DZ" sz="2800" dirty="0">
              <a:latin typeface="Arabic Typesetting" pitchFamily="66" charset="-78"/>
              <a:cs typeface="Arabic Typesetting" pitchFamily="66" charset="-78"/>
            </a:rPr>
            <a:t>موقف الانكار والنفي، وهو التيار الذي يؤسس تصوره للحياة العالمية على مفهوم الفوضى، لذلك فظهور </a:t>
          </a:r>
          <a:r>
            <a:rPr lang="ar-DZ" sz="2800" dirty="0" err="1">
              <a:latin typeface="Arabic Typesetting" pitchFamily="66" charset="-78"/>
              <a:cs typeface="Arabic Typesetting" pitchFamily="66" charset="-78"/>
            </a:rPr>
            <a:t>الحوكمة</a:t>
          </a:r>
          <a:r>
            <a:rPr lang="ar-DZ" sz="2800" dirty="0">
              <a:latin typeface="Arabic Typesetting" pitchFamily="66" charset="-78"/>
              <a:cs typeface="Arabic Typesetting" pitchFamily="66" charset="-78"/>
            </a:rPr>
            <a:t> العالمية بالنسبة اليه تعتبر تطور واستمرار </a:t>
          </a:r>
          <a:r>
            <a:rPr lang="ar-DZ" sz="2800" dirty="0" err="1">
              <a:latin typeface="Arabic Typesetting" pitchFamily="66" charset="-78"/>
              <a:cs typeface="Arabic Typesetting" pitchFamily="66" charset="-78"/>
            </a:rPr>
            <a:t>لادبيات</a:t>
          </a:r>
          <a:r>
            <a:rPr lang="ar-DZ" sz="2800" dirty="0">
              <a:latin typeface="Arabic Typesetting" pitchFamily="66" charset="-78"/>
              <a:cs typeface="Arabic Typesetting" pitchFamily="66" charset="-78"/>
            </a:rPr>
            <a:t> الاعتماد المتبادل ومن ثم بقاء مركزية الدولة وان اخذت على محمل الجد ادوار فواعل اخرى في الساحة </a:t>
          </a:r>
          <a:r>
            <a:rPr lang="ar-DZ" sz="2800" dirty="0" err="1">
              <a:latin typeface="Arabic Typesetting" pitchFamily="66" charset="-78"/>
              <a:cs typeface="Arabic Typesetting" pitchFamily="66" charset="-78"/>
            </a:rPr>
            <a:t>العالمية </a:t>
          </a:r>
          <a:r>
            <a:rPr lang="ar-DZ" sz="2800" dirty="0">
              <a:latin typeface="Arabic Typesetting" pitchFamily="66" charset="-78"/>
              <a:cs typeface="Arabic Typesetting" pitchFamily="66" charset="-78"/>
            </a:rPr>
            <a:t>– جوزيف ناي.</a:t>
          </a:r>
          <a:r>
            <a:rPr lang="ar-DZ" sz="2800" dirty="0" err="1">
              <a:latin typeface="Arabic Typesetting" pitchFamily="66" charset="-78"/>
              <a:cs typeface="Arabic Typesetting" pitchFamily="66" charset="-78"/>
            </a:rPr>
            <a:t>كيوهن-</a:t>
          </a:r>
          <a:r>
            <a:rPr lang="ar-DZ" sz="2800" dirty="0">
              <a:latin typeface="Arabic Typesetting" pitchFamily="66" charset="-78"/>
              <a:cs typeface="Arabic Typesetting" pitchFamily="66" charset="-78"/>
            </a:rPr>
            <a:t> </a:t>
          </a:r>
          <a:endParaRPr lang="fr-FR" sz="2800" dirty="0">
            <a:latin typeface="Arabic Typesetting" pitchFamily="66" charset="-78"/>
            <a:cs typeface="Arabic Typesetting" pitchFamily="66" charset="-78"/>
          </a:endParaRPr>
        </a:p>
      </dgm:t>
    </dgm:pt>
    <dgm:pt modelId="{279D31A7-8168-44A0-B606-BC6F1AB9929E}" type="parTrans" cxnId="{D4AC0CA2-0D46-4CF9-B1AB-587D555140DD}">
      <dgm:prSet/>
      <dgm:spPr/>
      <dgm:t>
        <a:bodyPr/>
        <a:lstStyle/>
        <a:p>
          <a:endParaRPr lang="fr-FR"/>
        </a:p>
      </dgm:t>
    </dgm:pt>
    <dgm:pt modelId="{D2B3C482-E431-4588-B515-DE729F7AA21D}" type="sibTrans" cxnId="{D4AC0CA2-0D46-4CF9-B1AB-587D555140DD}">
      <dgm:prSet/>
      <dgm:spPr/>
      <dgm:t>
        <a:bodyPr/>
        <a:lstStyle/>
        <a:p>
          <a:endParaRPr lang="fr-FR" dirty="0"/>
        </a:p>
      </dgm:t>
    </dgm:pt>
    <dgm:pt modelId="{0EA6776D-2813-41F9-827E-F9D783B06567}" type="pres">
      <dgm:prSet presAssocID="{3921AF95-A9A7-4A51-B1C3-8A39783ADD5E}" presName="outerComposite" presStyleCnt="0">
        <dgm:presLayoutVars>
          <dgm:chMax val="5"/>
          <dgm:dir/>
          <dgm:resizeHandles val="exact"/>
        </dgm:presLayoutVars>
      </dgm:prSet>
      <dgm:spPr/>
    </dgm:pt>
    <dgm:pt modelId="{C15A230F-BE53-4E38-AC4A-AE35EB8487AB}" type="pres">
      <dgm:prSet presAssocID="{3921AF95-A9A7-4A51-B1C3-8A39783ADD5E}" presName="dummyMaxCanvas" presStyleCnt="0">
        <dgm:presLayoutVars/>
      </dgm:prSet>
      <dgm:spPr/>
    </dgm:pt>
    <dgm:pt modelId="{1235FAED-1278-4B77-9F8A-89D33453D33F}" type="pres">
      <dgm:prSet presAssocID="{3921AF95-A9A7-4A51-B1C3-8A39783ADD5E}" presName="TwoNodes_1" presStyleLbl="node1" presStyleIdx="0" presStyleCnt="2">
        <dgm:presLayoutVars>
          <dgm:bulletEnabled val="1"/>
        </dgm:presLayoutVars>
      </dgm:prSet>
      <dgm:spPr/>
    </dgm:pt>
    <dgm:pt modelId="{DD90A13B-F8A7-42E8-97E0-8F395D4421A1}" type="pres">
      <dgm:prSet presAssocID="{3921AF95-A9A7-4A51-B1C3-8A39783ADD5E}" presName="TwoNodes_2" presStyleLbl="node1" presStyleIdx="1" presStyleCnt="2">
        <dgm:presLayoutVars>
          <dgm:bulletEnabled val="1"/>
        </dgm:presLayoutVars>
      </dgm:prSet>
      <dgm:spPr/>
    </dgm:pt>
    <dgm:pt modelId="{FEA319D3-0A6F-4CB9-A7DD-385C2BC6A87F}" type="pres">
      <dgm:prSet presAssocID="{3921AF95-A9A7-4A51-B1C3-8A39783ADD5E}" presName="TwoConn_1-2" presStyleLbl="fgAccFollowNode1" presStyleIdx="0" presStyleCnt="1">
        <dgm:presLayoutVars>
          <dgm:bulletEnabled val="1"/>
        </dgm:presLayoutVars>
      </dgm:prSet>
      <dgm:spPr/>
    </dgm:pt>
    <dgm:pt modelId="{BB8C2F7D-7754-4675-B426-E818E9E230EF}" type="pres">
      <dgm:prSet presAssocID="{3921AF95-A9A7-4A51-B1C3-8A39783ADD5E}" presName="TwoNodes_1_text" presStyleLbl="node1" presStyleIdx="1" presStyleCnt="2">
        <dgm:presLayoutVars>
          <dgm:bulletEnabled val="1"/>
        </dgm:presLayoutVars>
      </dgm:prSet>
      <dgm:spPr/>
    </dgm:pt>
    <dgm:pt modelId="{5C72B3E0-6B83-4E32-B5D0-ACD84F6E7D7D}" type="pres">
      <dgm:prSet presAssocID="{3921AF95-A9A7-4A51-B1C3-8A39783ADD5E}" presName="TwoNodes_2_text" presStyleLbl="node1" presStyleIdx="1" presStyleCnt="2">
        <dgm:presLayoutVars>
          <dgm:bulletEnabled val="1"/>
        </dgm:presLayoutVars>
      </dgm:prSet>
      <dgm:spPr/>
    </dgm:pt>
  </dgm:ptLst>
  <dgm:cxnLst>
    <dgm:cxn modelId="{23E91709-FB2E-4BF3-A30A-915D48975E21}" type="presOf" srcId="{954AEDD1-0CA8-4D91-A0BC-812F40700FA3}" destId="{DD90A13B-F8A7-42E8-97E0-8F395D4421A1}" srcOrd="0" destOrd="0" presId="urn:microsoft.com/office/officeart/2005/8/layout/vProcess5"/>
    <dgm:cxn modelId="{2A52C630-65F2-426E-86A8-1B0A86304CF8}" srcId="{3921AF95-A9A7-4A51-B1C3-8A39783ADD5E}" destId="{AEEB8AB5-000A-45DC-8943-D0BEB41FFB2A}" srcOrd="0" destOrd="0" parTransId="{0EA95700-14C4-4FED-8CFB-AFF1DEC83361}" sibTransId="{1754CE2B-A53A-4A75-845C-3650105E5CD8}"/>
    <dgm:cxn modelId="{FC36E161-D92D-4A28-A473-1DAD90B27F6D}" type="presOf" srcId="{1754CE2B-A53A-4A75-845C-3650105E5CD8}" destId="{FEA319D3-0A6F-4CB9-A7DD-385C2BC6A87F}" srcOrd="0" destOrd="0" presId="urn:microsoft.com/office/officeart/2005/8/layout/vProcess5"/>
    <dgm:cxn modelId="{5FE0E97F-AA1F-4125-9195-DBCE8B44DC7B}" type="presOf" srcId="{3921AF95-A9A7-4A51-B1C3-8A39783ADD5E}" destId="{0EA6776D-2813-41F9-827E-F9D783B06567}" srcOrd="0" destOrd="0" presId="urn:microsoft.com/office/officeart/2005/8/layout/vProcess5"/>
    <dgm:cxn modelId="{D4AC0CA2-0D46-4CF9-B1AB-587D555140DD}" srcId="{3921AF95-A9A7-4A51-B1C3-8A39783ADD5E}" destId="{954AEDD1-0CA8-4D91-A0BC-812F40700FA3}" srcOrd="1" destOrd="0" parTransId="{279D31A7-8168-44A0-B606-BC6F1AB9929E}" sibTransId="{D2B3C482-E431-4588-B515-DE729F7AA21D}"/>
    <dgm:cxn modelId="{7AD67EAC-1BAD-4610-91E1-50669C21DCB7}" type="presOf" srcId="{954AEDD1-0CA8-4D91-A0BC-812F40700FA3}" destId="{5C72B3E0-6B83-4E32-B5D0-ACD84F6E7D7D}" srcOrd="1" destOrd="0" presId="urn:microsoft.com/office/officeart/2005/8/layout/vProcess5"/>
    <dgm:cxn modelId="{864FF4F0-0038-4184-B8DC-EF37D2DFFEA7}" type="presOf" srcId="{AEEB8AB5-000A-45DC-8943-D0BEB41FFB2A}" destId="{BB8C2F7D-7754-4675-B426-E818E9E230EF}" srcOrd="1" destOrd="0" presId="urn:microsoft.com/office/officeart/2005/8/layout/vProcess5"/>
    <dgm:cxn modelId="{51C172F8-9D44-4E51-BE8E-C190D97881B4}" type="presOf" srcId="{AEEB8AB5-000A-45DC-8943-D0BEB41FFB2A}" destId="{1235FAED-1278-4B77-9F8A-89D33453D33F}" srcOrd="0" destOrd="0" presId="urn:microsoft.com/office/officeart/2005/8/layout/vProcess5"/>
    <dgm:cxn modelId="{714C2CB1-B421-47F8-AE38-A4862071E311}" type="presParOf" srcId="{0EA6776D-2813-41F9-827E-F9D783B06567}" destId="{C15A230F-BE53-4E38-AC4A-AE35EB8487AB}" srcOrd="0" destOrd="0" presId="urn:microsoft.com/office/officeart/2005/8/layout/vProcess5"/>
    <dgm:cxn modelId="{207986D9-BCF2-4822-B8CB-CB8514E3F484}" type="presParOf" srcId="{0EA6776D-2813-41F9-827E-F9D783B06567}" destId="{1235FAED-1278-4B77-9F8A-89D33453D33F}" srcOrd="1" destOrd="0" presId="urn:microsoft.com/office/officeart/2005/8/layout/vProcess5"/>
    <dgm:cxn modelId="{645A5803-AAFF-4572-953C-96C39C78C5C9}" type="presParOf" srcId="{0EA6776D-2813-41F9-827E-F9D783B06567}" destId="{DD90A13B-F8A7-42E8-97E0-8F395D4421A1}" srcOrd="2" destOrd="0" presId="urn:microsoft.com/office/officeart/2005/8/layout/vProcess5"/>
    <dgm:cxn modelId="{D07C5E50-A9D6-4090-824D-872B2FE4D065}" type="presParOf" srcId="{0EA6776D-2813-41F9-827E-F9D783B06567}" destId="{FEA319D3-0A6F-4CB9-A7DD-385C2BC6A87F}" srcOrd="3" destOrd="0" presId="urn:microsoft.com/office/officeart/2005/8/layout/vProcess5"/>
    <dgm:cxn modelId="{A969FB8F-155D-4EEC-948F-8638A87F1066}" type="presParOf" srcId="{0EA6776D-2813-41F9-827E-F9D783B06567}" destId="{BB8C2F7D-7754-4675-B426-E818E9E230EF}" srcOrd="4" destOrd="0" presId="urn:microsoft.com/office/officeart/2005/8/layout/vProcess5"/>
    <dgm:cxn modelId="{65D23203-40F2-4590-B42A-FA9EAD499527}" type="presParOf" srcId="{0EA6776D-2813-41F9-827E-F9D783B06567}" destId="{5C72B3E0-6B83-4E32-B5D0-ACD84F6E7D7D}"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7306CB4-2E99-4CF8-92AD-FB55E81DAC37}"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9F61C9C5-F733-4480-9BBB-51C001B5E38E}">
      <dgm:prSet phldrT="[Texte]" custT="1"/>
      <dgm:spPr>
        <a:solidFill>
          <a:schemeClr val="accent1">
            <a:lumMod val="20000"/>
            <a:lumOff val="80000"/>
          </a:schemeClr>
        </a:solidFill>
      </dgm:spPr>
      <dgm:t>
        <a:bodyPr/>
        <a:lstStyle/>
        <a:p>
          <a:pPr algn="r" rtl="1"/>
          <a:r>
            <a:rPr lang="ar-DZ" sz="3200" b="1" kern="1200" dirty="0">
              <a:solidFill>
                <a:schemeClr val="tx1"/>
              </a:solidFill>
              <a:latin typeface="Sakkal Majalla" pitchFamily="2" charset="-78"/>
              <a:ea typeface="+mj-ea"/>
              <a:cs typeface="Sakkal Majalla" pitchFamily="2" charset="-78"/>
            </a:rPr>
            <a:t>- استجابة لظاهرة التعقد الـمتزايد في قضايا وتحديات السياسة العالـمية</a:t>
          </a:r>
          <a:endParaRPr lang="fr-FR" sz="3200" b="1" kern="1200" dirty="0">
            <a:solidFill>
              <a:schemeClr val="tx1"/>
            </a:solidFill>
            <a:latin typeface="Sakkal Majalla" pitchFamily="2" charset="-78"/>
            <a:ea typeface="+mj-ea"/>
            <a:cs typeface="Sakkal Majalla" pitchFamily="2" charset="-78"/>
          </a:endParaRPr>
        </a:p>
      </dgm:t>
    </dgm:pt>
    <dgm:pt modelId="{1658960A-A353-4995-8445-C6986B290768}" type="parTrans" cxnId="{EB34A3DE-6350-44B3-985C-A8BF3C2A4396}">
      <dgm:prSet/>
      <dgm:spPr/>
      <dgm:t>
        <a:bodyPr/>
        <a:lstStyle/>
        <a:p>
          <a:endParaRPr lang="fr-FR"/>
        </a:p>
      </dgm:t>
    </dgm:pt>
    <dgm:pt modelId="{71118587-446B-4272-A5DA-F2E862BC95B2}" type="sibTrans" cxnId="{EB34A3DE-6350-44B3-985C-A8BF3C2A4396}">
      <dgm:prSet/>
      <dgm:spPr/>
      <dgm:t>
        <a:bodyPr/>
        <a:lstStyle/>
        <a:p>
          <a:endParaRPr lang="fr-FR"/>
        </a:p>
      </dgm:t>
    </dgm:pt>
    <dgm:pt modelId="{76175D02-5D72-4D76-B3BA-D15ED842322C}">
      <dgm:prSet phldrT="[Texte]" custT="1"/>
      <dgm:spPr>
        <a:solidFill>
          <a:schemeClr val="accent1">
            <a:lumMod val="20000"/>
            <a:lumOff val="80000"/>
          </a:schemeClr>
        </a:solidFill>
      </dgm:spPr>
      <dgm:t>
        <a:bodyPr/>
        <a:lstStyle/>
        <a:p>
          <a:pPr algn="r" rtl="1"/>
          <a:r>
            <a:rPr lang="ar-DZ" sz="3200" b="1" kern="1200" dirty="0">
              <a:solidFill>
                <a:schemeClr val="tx1"/>
              </a:solidFill>
              <a:latin typeface="Sakkal Majalla" pitchFamily="2" charset="-78"/>
              <a:ea typeface="+mj-ea"/>
              <a:cs typeface="Sakkal Majalla" pitchFamily="2" charset="-78"/>
            </a:rPr>
            <a:t>- استجابة لعجز فواعل وأدوات السياسة الدولية التقليدية عن التعامل معها بفعالية</a:t>
          </a:r>
          <a:endParaRPr lang="fr-FR" sz="3200" b="1" kern="1200" dirty="0">
            <a:solidFill>
              <a:schemeClr val="tx1"/>
            </a:solidFill>
            <a:latin typeface="Sakkal Majalla" pitchFamily="2" charset="-78"/>
            <a:ea typeface="+mj-ea"/>
            <a:cs typeface="Sakkal Majalla" pitchFamily="2" charset="-78"/>
          </a:endParaRPr>
        </a:p>
      </dgm:t>
    </dgm:pt>
    <dgm:pt modelId="{BE5500F8-A39E-4C58-82DC-188461BFE852}" type="parTrans" cxnId="{E23E14F4-B646-4772-8E19-9224C7915A67}">
      <dgm:prSet/>
      <dgm:spPr/>
      <dgm:t>
        <a:bodyPr/>
        <a:lstStyle/>
        <a:p>
          <a:endParaRPr lang="fr-FR"/>
        </a:p>
      </dgm:t>
    </dgm:pt>
    <dgm:pt modelId="{236B54A4-9401-4CFE-B472-B79C1DB6A9E7}" type="sibTrans" cxnId="{E23E14F4-B646-4772-8E19-9224C7915A67}">
      <dgm:prSet/>
      <dgm:spPr/>
      <dgm:t>
        <a:bodyPr/>
        <a:lstStyle/>
        <a:p>
          <a:endParaRPr lang="fr-FR"/>
        </a:p>
      </dgm:t>
    </dgm:pt>
    <dgm:pt modelId="{52BD4C8A-5EC1-420D-89F2-381F600B66B7}">
      <dgm:prSet phldrT="[Texte]" custT="1"/>
      <dgm:spPr>
        <a:solidFill>
          <a:schemeClr val="accent1">
            <a:lumMod val="20000"/>
            <a:lumOff val="80000"/>
          </a:schemeClr>
        </a:solidFill>
      </dgm:spPr>
      <dgm:t>
        <a:bodyPr/>
        <a:lstStyle/>
        <a:p>
          <a:pPr algn="r" rtl="1">
            <a:lnSpc>
              <a:spcPct val="100000"/>
            </a:lnSpc>
            <a:spcAft>
              <a:spcPts val="0"/>
            </a:spcAft>
          </a:pPr>
          <a:r>
            <a:rPr lang="ar-DZ" sz="3200" b="1" kern="1200" dirty="0">
              <a:solidFill>
                <a:schemeClr val="tx1"/>
              </a:solidFill>
              <a:latin typeface="Sakkal Majalla" pitchFamily="2" charset="-78"/>
              <a:ea typeface="+mj-ea"/>
              <a:cs typeface="Sakkal Majalla" pitchFamily="2" charset="-78"/>
            </a:rPr>
            <a:t>- استجابة لـمشكلة الشرعية</a:t>
          </a:r>
        </a:p>
        <a:p>
          <a:pPr algn="r" rtl="1">
            <a:lnSpc>
              <a:spcPct val="100000"/>
            </a:lnSpc>
            <a:spcAft>
              <a:spcPts val="0"/>
            </a:spcAft>
          </a:pPr>
          <a:r>
            <a:rPr lang="ar-DZ" sz="3200" b="1" kern="1200" dirty="0">
              <a:solidFill>
                <a:schemeClr val="tx1"/>
              </a:solidFill>
              <a:latin typeface="Sakkal Majalla" pitchFamily="2" charset="-78"/>
              <a:ea typeface="+mj-ea"/>
              <a:cs typeface="Sakkal Majalla" pitchFamily="2" charset="-78"/>
            </a:rPr>
            <a:t>(الفشل الديمقراطي داخل مؤسسات وآليات </a:t>
          </a:r>
          <a:r>
            <a:rPr lang="ar-DZ" sz="3200" b="1" kern="1200" dirty="0" err="1">
              <a:solidFill>
                <a:schemeClr val="tx1"/>
              </a:solidFill>
              <a:latin typeface="Sakkal Majalla" pitchFamily="2" charset="-78"/>
              <a:ea typeface="+mj-ea"/>
              <a:cs typeface="Sakkal Majalla" pitchFamily="2" charset="-78"/>
            </a:rPr>
            <a:t>الحوكمة</a:t>
          </a:r>
          <a:r>
            <a:rPr lang="ar-DZ" sz="3200" b="1" kern="1200" dirty="0">
              <a:solidFill>
                <a:schemeClr val="tx1"/>
              </a:solidFill>
              <a:latin typeface="Sakkal Majalla" pitchFamily="2" charset="-78"/>
              <a:ea typeface="+mj-ea"/>
              <a:cs typeface="Sakkal Majalla" pitchFamily="2" charset="-78"/>
            </a:rPr>
            <a:t> العالـمية)</a:t>
          </a:r>
          <a:endParaRPr lang="fr-FR" sz="3200" b="1" kern="1200" dirty="0">
            <a:solidFill>
              <a:schemeClr val="tx1"/>
            </a:solidFill>
            <a:latin typeface="Sakkal Majalla" pitchFamily="2" charset="-78"/>
            <a:ea typeface="+mj-ea"/>
            <a:cs typeface="Sakkal Majalla" pitchFamily="2" charset="-78"/>
          </a:endParaRPr>
        </a:p>
      </dgm:t>
    </dgm:pt>
    <dgm:pt modelId="{5B864D05-A978-420B-8DA1-427362206464}" type="parTrans" cxnId="{F254B434-A820-4123-A47E-AB4D25A4B557}">
      <dgm:prSet/>
      <dgm:spPr/>
      <dgm:t>
        <a:bodyPr/>
        <a:lstStyle/>
        <a:p>
          <a:endParaRPr lang="fr-FR"/>
        </a:p>
      </dgm:t>
    </dgm:pt>
    <dgm:pt modelId="{4EFBD4BC-2200-4065-B712-1D48A05D325E}" type="sibTrans" cxnId="{F254B434-A820-4123-A47E-AB4D25A4B557}">
      <dgm:prSet/>
      <dgm:spPr/>
      <dgm:t>
        <a:bodyPr/>
        <a:lstStyle/>
        <a:p>
          <a:endParaRPr lang="fr-FR"/>
        </a:p>
      </dgm:t>
    </dgm:pt>
    <dgm:pt modelId="{96E1D471-79C0-4BD7-845E-78951964393B}" type="pres">
      <dgm:prSet presAssocID="{97306CB4-2E99-4CF8-92AD-FB55E81DAC37}" presName="Name0" presStyleCnt="0">
        <dgm:presLayoutVars>
          <dgm:chMax val="7"/>
          <dgm:dir/>
          <dgm:animLvl val="lvl"/>
          <dgm:resizeHandles val="exact"/>
        </dgm:presLayoutVars>
      </dgm:prSet>
      <dgm:spPr/>
    </dgm:pt>
    <dgm:pt modelId="{34A978CA-893A-42CE-AA4A-791F0F291137}" type="pres">
      <dgm:prSet presAssocID="{9F61C9C5-F733-4480-9BBB-51C001B5E38E}" presName="circle1" presStyleLbl="node1" presStyleIdx="0" presStyleCnt="3"/>
      <dgm:spPr/>
    </dgm:pt>
    <dgm:pt modelId="{4330B265-BB32-4A6A-894F-BB314D0210F9}" type="pres">
      <dgm:prSet presAssocID="{9F61C9C5-F733-4480-9BBB-51C001B5E38E}" presName="space" presStyleCnt="0"/>
      <dgm:spPr/>
    </dgm:pt>
    <dgm:pt modelId="{05F7D621-05A6-4574-B823-BEBDE98F3F5A}" type="pres">
      <dgm:prSet presAssocID="{9F61C9C5-F733-4480-9BBB-51C001B5E38E}" presName="rect1" presStyleLbl="alignAcc1" presStyleIdx="0" presStyleCnt="3"/>
      <dgm:spPr/>
    </dgm:pt>
    <dgm:pt modelId="{3631D5D2-8CF6-4213-B09D-6B8AF005E91D}" type="pres">
      <dgm:prSet presAssocID="{76175D02-5D72-4D76-B3BA-D15ED842322C}" presName="vertSpace2" presStyleLbl="node1" presStyleIdx="0" presStyleCnt="3"/>
      <dgm:spPr/>
    </dgm:pt>
    <dgm:pt modelId="{B1EA7321-D83B-45DF-856A-926BB4A5ECC8}" type="pres">
      <dgm:prSet presAssocID="{76175D02-5D72-4D76-B3BA-D15ED842322C}" presName="circle2" presStyleLbl="node1" presStyleIdx="1" presStyleCnt="3"/>
      <dgm:spPr/>
    </dgm:pt>
    <dgm:pt modelId="{7829DDCC-1B8A-4A6D-A0A9-05B2A4A5916C}" type="pres">
      <dgm:prSet presAssocID="{76175D02-5D72-4D76-B3BA-D15ED842322C}" presName="rect2" presStyleLbl="alignAcc1" presStyleIdx="1" presStyleCnt="3"/>
      <dgm:spPr/>
    </dgm:pt>
    <dgm:pt modelId="{4039F659-BEDF-4A89-AD53-B014F0E01F11}" type="pres">
      <dgm:prSet presAssocID="{52BD4C8A-5EC1-420D-89F2-381F600B66B7}" presName="vertSpace3" presStyleLbl="node1" presStyleIdx="1" presStyleCnt="3"/>
      <dgm:spPr/>
    </dgm:pt>
    <dgm:pt modelId="{9F621AF5-041B-47D1-8A39-9823EE8802E1}" type="pres">
      <dgm:prSet presAssocID="{52BD4C8A-5EC1-420D-89F2-381F600B66B7}" presName="circle3" presStyleLbl="node1" presStyleIdx="2" presStyleCnt="3"/>
      <dgm:spPr/>
    </dgm:pt>
    <dgm:pt modelId="{F5211066-FC9E-4B71-810E-9A2E37CCD89B}" type="pres">
      <dgm:prSet presAssocID="{52BD4C8A-5EC1-420D-89F2-381F600B66B7}" presName="rect3" presStyleLbl="alignAcc1" presStyleIdx="2" presStyleCnt="3"/>
      <dgm:spPr/>
    </dgm:pt>
    <dgm:pt modelId="{3BF1FC58-C682-48C5-A883-499AC835E8A7}" type="pres">
      <dgm:prSet presAssocID="{9F61C9C5-F733-4480-9BBB-51C001B5E38E}" presName="rect1ParTxNoCh" presStyleLbl="alignAcc1" presStyleIdx="2" presStyleCnt="3">
        <dgm:presLayoutVars>
          <dgm:chMax val="1"/>
          <dgm:bulletEnabled val="1"/>
        </dgm:presLayoutVars>
      </dgm:prSet>
      <dgm:spPr/>
    </dgm:pt>
    <dgm:pt modelId="{913A5485-434F-4356-8CF7-4FCA573BD215}" type="pres">
      <dgm:prSet presAssocID="{76175D02-5D72-4D76-B3BA-D15ED842322C}" presName="rect2ParTxNoCh" presStyleLbl="alignAcc1" presStyleIdx="2" presStyleCnt="3">
        <dgm:presLayoutVars>
          <dgm:chMax val="1"/>
          <dgm:bulletEnabled val="1"/>
        </dgm:presLayoutVars>
      </dgm:prSet>
      <dgm:spPr/>
    </dgm:pt>
    <dgm:pt modelId="{73F671A9-9B74-4F86-9C05-25CF81CD5371}" type="pres">
      <dgm:prSet presAssocID="{52BD4C8A-5EC1-420D-89F2-381F600B66B7}" presName="rect3ParTxNoCh" presStyleLbl="alignAcc1" presStyleIdx="2" presStyleCnt="3">
        <dgm:presLayoutVars>
          <dgm:chMax val="1"/>
          <dgm:bulletEnabled val="1"/>
        </dgm:presLayoutVars>
      </dgm:prSet>
      <dgm:spPr/>
    </dgm:pt>
  </dgm:ptLst>
  <dgm:cxnLst>
    <dgm:cxn modelId="{89950301-042F-45A4-AD77-A3FE23A5CF36}" type="presOf" srcId="{76175D02-5D72-4D76-B3BA-D15ED842322C}" destId="{913A5485-434F-4356-8CF7-4FCA573BD215}" srcOrd="1" destOrd="0" presId="urn:microsoft.com/office/officeart/2005/8/layout/target3"/>
    <dgm:cxn modelId="{9B231617-8989-48AA-9BD7-063740B5A207}" type="presOf" srcId="{52BD4C8A-5EC1-420D-89F2-381F600B66B7}" destId="{F5211066-FC9E-4B71-810E-9A2E37CCD89B}" srcOrd="0" destOrd="0" presId="urn:microsoft.com/office/officeart/2005/8/layout/target3"/>
    <dgm:cxn modelId="{23C1E41F-2F8D-4D2B-B265-D82FE7F2328D}" type="presOf" srcId="{9F61C9C5-F733-4480-9BBB-51C001B5E38E}" destId="{05F7D621-05A6-4574-B823-BEBDE98F3F5A}" srcOrd="0" destOrd="0" presId="urn:microsoft.com/office/officeart/2005/8/layout/target3"/>
    <dgm:cxn modelId="{F254B434-A820-4123-A47E-AB4D25A4B557}" srcId="{97306CB4-2E99-4CF8-92AD-FB55E81DAC37}" destId="{52BD4C8A-5EC1-420D-89F2-381F600B66B7}" srcOrd="2" destOrd="0" parTransId="{5B864D05-A978-420B-8DA1-427362206464}" sibTransId="{4EFBD4BC-2200-4065-B712-1D48A05D325E}"/>
    <dgm:cxn modelId="{9C312045-DA60-4F7E-8D90-D817DFDCD301}" type="presOf" srcId="{9F61C9C5-F733-4480-9BBB-51C001B5E38E}" destId="{3BF1FC58-C682-48C5-A883-499AC835E8A7}" srcOrd="1" destOrd="0" presId="urn:microsoft.com/office/officeart/2005/8/layout/target3"/>
    <dgm:cxn modelId="{E5B1959B-99F8-4FF7-B1CA-244AFE8338EB}" type="presOf" srcId="{97306CB4-2E99-4CF8-92AD-FB55E81DAC37}" destId="{96E1D471-79C0-4BD7-845E-78951964393B}" srcOrd="0" destOrd="0" presId="urn:microsoft.com/office/officeart/2005/8/layout/target3"/>
    <dgm:cxn modelId="{98C4B0C9-9B85-49BD-9440-A102FFA97B99}" type="presOf" srcId="{76175D02-5D72-4D76-B3BA-D15ED842322C}" destId="{7829DDCC-1B8A-4A6D-A0A9-05B2A4A5916C}" srcOrd="0" destOrd="0" presId="urn:microsoft.com/office/officeart/2005/8/layout/target3"/>
    <dgm:cxn modelId="{EB34A3DE-6350-44B3-985C-A8BF3C2A4396}" srcId="{97306CB4-2E99-4CF8-92AD-FB55E81DAC37}" destId="{9F61C9C5-F733-4480-9BBB-51C001B5E38E}" srcOrd="0" destOrd="0" parTransId="{1658960A-A353-4995-8445-C6986B290768}" sibTransId="{71118587-446B-4272-A5DA-F2E862BC95B2}"/>
    <dgm:cxn modelId="{D2305EEA-67A6-47D9-A660-0F4B8AF04045}" type="presOf" srcId="{52BD4C8A-5EC1-420D-89F2-381F600B66B7}" destId="{73F671A9-9B74-4F86-9C05-25CF81CD5371}" srcOrd="1" destOrd="0" presId="urn:microsoft.com/office/officeart/2005/8/layout/target3"/>
    <dgm:cxn modelId="{E23E14F4-B646-4772-8E19-9224C7915A67}" srcId="{97306CB4-2E99-4CF8-92AD-FB55E81DAC37}" destId="{76175D02-5D72-4D76-B3BA-D15ED842322C}" srcOrd="1" destOrd="0" parTransId="{BE5500F8-A39E-4C58-82DC-188461BFE852}" sibTransId="{236B54A4-9401-4CFE-B472-B79C1DB6A9E7}"/>
    <dgm:cxn modelId="{ACF2A848-EF83-4A24-90A7-C05EC3D755D9}" type="presParOf" srcId="{96E1D471-79C0-4BD7-845E-78951964393B}" destId="{34A978CA-893A-42CE-AA4A-791F0F291137}" srcOrd="0" destOrd="0" presId="urn:microsoft.com/office/officeart/2005/8/layout/target3"/>
    <dgm:cxn modelId="{0E835945-A325-4CD6-BF29-F18A46F1312E}" type="presParOf" srcId="{96E1D471-79C0-4BD7-845E-78951964393B}" destId="{4330B265-BB32-4A6A-894F-BB314D0210F9}" srcOrd="1" destOrd="0" presId="urn:microsoft.com/office/officeart/2005/8/layout/target3"/>
    <dgm:cxn modelId="{DCD2C490-511A-4F40-9A82-3996DFB6D43B}" type="presParOf" srcId="{96E1D471-79C0-4BD7-845E-78951964393B}" destId="{05F7D621-05A6-4574-B823-BEBDE98F3F5A}" srcOrd="2" destOrd="0" presId="urn:microsoft.com/office/officeart/2005/8/layout/target3"/>
    <dgm:cxn modelId="{F4A4EB82-D007-4A08-BE41-0AC76570B0B9}" type="presParOf" srcId="{96E1D471-79C0-4BD7-845E-78951964393B}" destId="{3631D5D2-8CF6-4213-B09D-6B8AF005E91D}" srcOrd="3" destOrd="0" presId="urn:microsoft.com/office/officeart/2005/8/layout/target3"/>
    <dgm:cxn modelId="{6FA46A0F-6091-4490-8377-FCA8E7A8B109}" type="presParOf" srcId="{96E1D471-79C0-4BD7-845E-78951964393B}" destId="{B1EA7321-D83B-45DF-856A-926BB4A5ECC8}" srcOrd="4" destOrd="0" presId="urn:microsoft.com/office/officeart/2005/8/layout/target3"/>
    <dgm:cxn modelId="{0E9F0368-C48E-4EE7-816E-284CD750506E}" type="presParOf" srcId="{96E1D471-79C0-4BD7-845E-78951964393B}" destId="{7829DDCC-1B8A-4A6D-A0A9-05B2A4A5916C}" srcOrd="5" destOrd="0" presId="urn:microsoft.com/office/officeart/2005/8/layout/target3"/>
    <dgm:cxn modelId="{6A81D3AA-2684-4482-9E15-57F619370C66}" type="presParOf" srcId="{96E1D471-79C0-4BD7-845E-78951964393B}" destId="{4039F659-BEDF-4A89-AD53-B014F0E01F11}" srcOrd="6" destOrd="0" presId="urn:microsoft.com/office/officeart/2005/8/layout/target3"/>
    <dgm:cxn modelId="{09098472-EE6A-416E-AB33-8DF7A343A170}" type="presParOf" srcId="{96E1D471-79C0-4BD7-845E-78951964393B}" destId="{9F621AF5-041B-47D1-8A39-9823EE8802E1}" srcOrd="7" destOrd="0" presId="urn:microsoft.com/office/officeart/2005/8/layout/target3"/>
    <dgm:cxn modelId="{342CAC50-DFD8-4EBB-A532-F41E955B85C6}" type="presParOf" srcId="{96E1D471-79C0-4BD7-845E-78951964393B}" destId="{F5211066-FC9E-4B71-810E-9A2E37CCD89B}" srcOrd="8" destOrd="0" presId="urn:microsoft.com/office/officeart/2005/8/layout/target3"/>
    <dgm:cxn modelId="{55FD5FE0-92CC-4A11-B11F-9AFBD7531508}" type="presParOf" srcId="{96E1D471-79C0-4BD7-845E-78951964393B}" destId="{3BF1FC58-C682-48C5-A883-499AC835E8A7}" srcOrd="9" destOrd="0" presId="urn:microsoft.com/office/officeart/2005/8/layout/target3"/>
    <dgm:cxn modelId="{EB9267FC-3563-4740-A002-36F8DE277576}" type="presParOf" srcId="{96E1D471-79C0-4BD7-845E-78951964393B}" destId="{913A5485-434F-4356-8CF7-4FCA573BD215}" srcOrd="10" destOrd="0" presId="urn:microsoft.com/office/officeart/2005/8/layout/target3"/>
    <dgm:cxn modelId="{2DA690C0-5D90-49F8-9A1C-3961AA8411D8}" type="presParOf" srcId="{96E1D471-79C0-4BD7-845E-78951964393B}" destId="{73F671A9-9B74-4F86-9C05-25CF81CD5371}"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8E7379-35A2-49ED-B081-4304AA6700B0}"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fr-FR"/>
        </a:p>
      </dgm:t>
    </dgm:pt>
    <dgm:pt modelId="{0A570306-2145-4715-87E9-636F7F786904}">
      <dgm:prSet phldrT="[Texte]" custT="1"/>
      <dgm:spPr>
        <a:solidFill>
          <a:schemeClr val="accent1">
            <a:lumMod val="75000"/>
          </a:schemeClr>
        </a:solidFill>
      </dgm:spPr>
      <dgm:t>
        <a:bodyPr/>
        <a:lstStyle/>
        <a:p>
          <a:pPr algn="r" rtl="1"/>
          <a:r>
            <a:rPr lang="ar-DZ" sz="4000" b="1" dirty="0">
              <a:latin typeface="Sakkal Majalla" pitchFamily="2" charset="-78"/>
              <a:cs typeface="Sakkal Majalla" pitchFamily="2" charset="-78"/>
            </a:rPr>
            <a:t>- تحقيق التكامل بين موارد </a:t>
          </a:r>
          <a:r>
            <a:rPr lang="ar-DZ" sz="4000" b="1" dirty="0" err="1">
              <a:latin typeface="Sakkal Majalla" pitchFamily="2" charset="-78"/>
              <a:cs typeface="Sakkal Majalla" pitchFamily="2" charset="-78"/>
            </a:rPr>
            <a:t>الحوكمة</a:t>
          </a:r>
          <a:r>
            <a:rPr lang="ar-DZ" sz="4000" b="1" dirty="0">
              <a:latin typeface="Sakkal Majalla" pitchFamily="2" charset="-78"/>
              <a:cs typeface="Sakkal Majalla" pitchFamily="2" charset="-78"/>
            </a:rPr>
            <a:t> العالـمية من أجل فعالية أكبر</a:t>
          </a:r>
        </a:p>
        <a:p>
          <a:pPr algn="r" rtl="1"/>
          <a:r>
            <a:rPr lang="ar-DZ" sz="4000" b="1" dirty="0">
              <a:latin typeface="Sakkal Majalla" pitchFamily="2" charset="-78"/>
              <a:cs typeface="Sakkal Majalla" pitchFamily="2" charset="-78"/>
            </a:rPr>
            <a:t>- تعميق الاعتماد الـمتبادل بين الفواعل</a:t>
          </a:r>
        </a:p>
      </dgm:t>
    </dgm:pt>
    <dgm:pt modelId="{F4F75BE0-0554-4EC9-815E-FF7CDDCF2FB6}" type="parTrans" cxnId="{2A45D187-6E24-494E-B00A-5BC2D806DCAF}">
      <dgm:prSet/>
      <dgm:spPr/>
      <dgm:t>
        <a:bodyPr/>
        <a:lstStyle/>
        <a:p>
          <a:endParaRPr lang="fr-FR"/>
        </a:p>
      </dgm:t>
    </dgm:pt>
    <dgm:pt modelId="{7B03A37E-CB96-45DB-A034-FFC20291AB31}" type="sibTrans" cxnId="{2A45D187-6E24-494E-B00A-5BC2D806DCAF}">
      <dgm:prSet/>
      <dgm:spPr/>
      <dgm:t>
        <a:bodyPr/>
        <a:lstStyle/>
        <a:p>
          <a:endParaRPr lang="fr-FR"/>
        </a:p>
      </dgm:t>
    </dgm:pt>
    <dgm:pt modelId="{62F20B87-C9EC-44AC-BEA0-28233FAC4CF5}">
      <dgm:prSet phldrT="[Texte]" custT="1"/>
      <dgm:spPr>
        <a:solidFill>
          <a:srgbClr val="C00000"/>
        </a:solidFill>
      </dgm:spPr>
      <dgm:t>
        <a:bodyPr/>
        <a:lstStyle/>
        <a:p>
          <a:pPr algn="r" rtl="1"/>
          <a:r>
            <a:rPr lang="ar-DZ" sz="3600" b="1" dirty="0">
              <a:latin typeface="Sakkal Majalla" pitchFamily="2" charset="-78"/>
              <a:cs typeface="Sakkal Majalla" pitchFamily="2" charset="-78"/>
            </a:rPr>
            <a:t>- توفير الـمزيد من الكفاءة والـمرونة في عمليات </a:t>
          </a:r>
          <a:r>
            <a:rPr lang="ar-DZ" sz="3600" b="1" dirty="0" err="1">
              <a:latin typeface="Sakkal Majalla" pitchFamily="2" charset="-78"/>
              <a:cs typeface="Sakkal Majalla" pitchFamily="2" charset="-78"/>
            </a:rPr>
            <a:t>الحوكمة</a:t>
          </a:r>
          <a:r>
            <a:rPr lang="ar-DZ" sz="3600" b="1" dirty="0">
              <a:latin typeface="Sakkal Majalla" pitchFamily="2" charset="-78"/>
              <a:cs typeface="Sakkal Majalla" pitchFamily="2" charset="-78"/>
            </a:rPr>
            <a:t> العالـمية</a:t>
          </a:r>
        </a:p>
        <a:p>
          <a:pPr algn="r" rtl="1"/>
          <a:r>
            <a:rPr lang="ar-DZ" sz="3600" b="1" dirty="0">
              <a:latin typeface="Sakkal Majalla" pitchFamily="2" charset="-78"/>
              <a:cs typeface="Sakkal Majalla" pitchFamily="2" charset="-78"/>
            </a:rPr>
            <a:t>- تشجيع التعلم والابتكار</a:t>
          </a:r>
        </a:p>
        <a:p>
          <a:pPr algn="r" rtl="1"/>
          <a:r>
            <a:rPr lang="ar-DZ" sz="3600" b="1" dirty="0">
              <a:latin typeface="Sakkal Majalla" pitchFamily="2" charset="-78"/>
              <a:cs typeface="Sakkal Majalla" pitchFamily="2" charset="-78"/>
            </a:rPr>
            <a:t>- زيادة شرعية </a:t>
          </a:r>
          <a:r>
            <a:rPr lang="ar-DZ" sz="3600" b="1" dirty="0" err="1">
              <a:latin typeface="Sakkal Majalla" pitchFamily="2" charset="-78"/>
              <a:cs typeface="Sakkal Majalla" pitchFamily="2" charset="-78"/>
            </a:rPr>
            <a:t>الحوكمة</a:t>
          </a:r>
          <a:r>
            <a:rPr lang="ar-DZ" sz="3600" b="1" dirty="0">
              <a:latin typeface="Sakkal Majalla" pitchFamily="2" charset="-78"/>
              <a:cs typeface="Sakkal Majalla" pitchFamily="2" charset="-78"/>
            </a:rPr>
            <a:t> العالـمية</a:t>
          </a:r>
        </a:p>
      </dgm:t>
    </dgm:pt>
    <dgm:pt modelId="{600018CF-D6F1-4497-8AFE-120DAEFDF053}" type="parTrans" cxnId="{8BBEE8B9-65E9-4432-A5E7-2CE8B51D1D5B}">
      <dgm:prSet/>
      <dgm:spPr/>
      <dgm:t>
        <a:bodyPr/>
        <a:lstStyle/>
        <a:p>
          <a:endParaRPr lang="fr-FR"/>
        </a:p>
      </dgm:t>
    </dgm:pt>
    <dgm:pt modelId="{1F740CC4-09F1-4F60-AB7F-12750702A9DD}" type="sibTrans" cxnId="{8BBEE8B9-65E9-4432-A5E7-2CE8B51D1D5B}">
      <dgm:prSet/>
      <dgm:spPr/>
      <dgm:t>
        <a:bodyPr/>
        <a:lstStyle/>
        <a:p>
          <a:endParaRPr lang="fr-FR"/>
        </a:p>
      </dgm:t>
    </dgm:pt>
    <dgm:pt modelId="{21EF27CF-7293-491C-AB4D-D4A524BDC088}" type="pres">
      <dgm:prSet presAssocID="{C28E7379-35A2-49ED-B081-4304AA6700B0}" presName="Name0" presStyleCnt="0">
        <dgm:presLayoutVars>
          <dgm:dir/>
          <dgm:resizeHandles val="exact"/>
        </dgm:presLayoutVars>
      </dgm:prSet>
      <dgm:spPr/>
    </dgm:pt>
    <dgm:pt modelId="{10299B4E-5CF4-4BAF-A6C7-8172D1B3A2A3}" type="pres">
      <dgm:prSet presAssocID="{0A570306-2145-4715-87E9-636F7F786904}" presName="node" presStyleLbl="node1" presStyleIdx="0" presStyleCnt="2">
        <dgm:presLayoutVars>
          <dgm:bulletEnabled val="1"/>
        </dgm:presLayoutVars>
      </dgm:prSet>
      <dgm:spPr/>
    </dgm:pt>
    <dgm:pt modelId="{2C28563A-1C99-4352-B411-9FB03FD266D7}" type="pres">
      <dgm:prSet presAssocID="{7B03A37E-CB96-45DB-A034-FFC20291AB31}" presName="sibTrans" presStyleCnt="0"/>
      <dgm:spPr/>
    </dgm:pt>
    <dgm:pt modelId="{6A4A38CF-9B43-44C1-9EA7-B7CD8D9F348D}" type="pres">
      <dgm:prSet presAssocID="{62F20B87-C9EC-44AC-BEA0-28233FAC4CF5}" presName="node" presStyleLbl="node1" presStyleIdx="1" presStyleCnt="2">
        <dgm:presLayoutVars>
          <dgm:bulletEnabled val="1"/>
        </dgm:presLayoutVars>
      </dgm:prSet>
      <dgm:spPr/>
    </dgm:pt>
  </dgm:ptLst>
  <dgm:cxnLst>
    <dgm:cxn modelId="{15565A0B-E081-4889-B68A-B2D8C056D192}" type="presOf" srcId="{0A570306-2145-4715-87E9-636F7F786904}" destId="{10299B4E-5CF4-4BAF-A6C7-8172D1B3A2A3}" srcOrd="0" destOrd="0" presId="urn:microsoft.com/office/officeart/2005/8/layout/hList6"/>
    <dgm:cxn modelId="{1879384E-13DF-4E25-8B5C-76E3FC8C0799}" type="presOf" srcId="{C28E7379-35A2-49ED-B081-4304AA6700B0}" destId="{21EF27CF-7293-491C-AB4D-D4A524BDC088}" srcOrd="0" destOrd="0" presId="urn:microsoft.com/office/officeart/2005/8/layout/hList6"/>
    <dgm:cxn modelId="{23AE7173-EC8B-4DD7-B79D-CBAF3FCC10B2}" type="presOf" srcId="{62F20B87-C9EC-44AC-BEA0-28233FAC4CF5}" destId="{6A4A38CF-9B43-44C1-9EA7-B7CD8D9F348D}" srcOrd="0" destOrd="0" presId="urn:microsoft.com/office/officeart/2005/8/layout/hList6"/>
    <dgm:cxn modelId="{2A45D187-6E24-494E-B00A-5BC2D806DCAF}" srcId="{C28E7379-35A2-49ED-B081-4304AA6700B0}" destId="{0A570306-2145-4715-87E9-636F7F786904}" srcOrd="0" destOrd="0" parTransId="{F4F75BE0-0554-4EC9-815E-FF7CDDCF2FB6}" sibTransId="{7B03A37E-CB96-45DB-A034-FFC20291AB31}"/>
    <dgm:cxn modelId="{8BBEE8B9-65E9-4432-A5E7-2CE8B51D1D5B}" srcId="{C28E7379-35A2-49ED-B081-4304AA6700B0}" destId="{62F20B87-C9EC-44AC-BEA0-28233FAC4CF5}" srcOrd="1" destOrd="0" parTransId="{600018CF-D6F1-4497-8AFE-120DAEFDF053}" sibTransId="{1F740CC4-09F1-4F60-AB7F-12750702A9DD}"/>
    <dgm:cxn modelId="{01E8C259-DA24-45C4-A720-D05757B24F61}" type="presParOf" srcId="{21EF27CF-7293-491C-AB4D-D4A524BDC088}" destId="{10299B4E-5CF4-4BAF-A6C7-8172D1B3A2A3}" srcOrd="0" destOrd="0" presId="urn:microsoft.com/office/officeart/2005/8/layout/hList6"/>
    <dgm:cxn modelId="{A469890A-E60B-4D9C-90A2-31F42F1A3B05}" type="presParOf" srcId="{21EF27CF-7293-491C-AB4D-D4A524BDC088}" destId="{2C28563A-1C99-4352-B411-9FB03FD266D7}" srcOrd="1" destOrd="0" presId="urn:microsoft.com/office/officeart/2005/8/layout/hList6"/>
    <dgm:cxn modelId="{DB3F022E-AFC4-4FB7-97BB-DF540C4CA30F}" type="presParOf" srcId="{21EF27CF-7293-491C-AB4D-D4A524BDC088}" destId="{6A4A38CF-9B43-44C1-9EA7-B7CD8D9F348D}" srcOrd="2" destOrd="0" presId="urn:microsoft.com/office/officeart/2005/8/layout/hList6"/>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CFF0C2-32DF-4702-AA07-515492B997C4}"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fr-FR"/>
        </a:p>
      </dgm:t>
    </dgm:pt>
    <dgm:pt modelId="{71BD1601-4B74-47E7-865F-DF49D2DA7C34}">
      <dgm:prSet custT="1"/>
      <dgm:spPr/>
      <dgm:t>
        <a:bodyPr/>
        <a:lstStyle/>
        <a:p>
          <a:pPr algn="r" rtl="1"/>
          <a:r>
            <a:rPr lang="ar-DZ" sz="3600" dirty="0">
              <a:solidFill>
                <a:schemeClr val="tx1"/>
              </a:solidFill>
              <a:latin typeface="Arabic Typesetting" pitchFamily="66" charset="-78"/>
              <a:cs typeface="Arabic Typesetting" pitchFamily="66" charset="-78"/>
            </a:rPr>
            <a:t>إعادة صياغة الأقاليم، و مجالات الاختصاص الإقليمي بالاعتماد على معايير متداخلة؛</a:t>
          </a:r>
          <a:endParaRPr lang="fr-FR" sz="3600" dirty="0">
            <a:solidFill>
              <a:schemeClr val="tx1"/>
            </a:solidFill>
            <a:latin typeface="Arabic Typesetting" pitchFamily="66" charset="-78"/>
            <a:cs typeface="Arabic Typesetting" pitchFamily="66" charset="-78"/>
          </a:endParaRPr>
        </a:p>
      </dgm:t>
    </dgm:pt>
    <dgm:pt modelId="{7D693497-28FD-4CAF-9C92-5C74FEC6CAAD}" type="parTrans" cxnId="{BCC22E7B-5712-4776-B5D7-803EAE2F2186}">
      <dgm:prSet/>
      <dgm:spPr/>
      <dgm:t>
        <a:bodyPr/>
        <a:lstStyle/>
        <a:p>
          <a:endParaRPr lang="fr-FR"/>
        </a:p>
      </dgm:t>
    </dgm:pt>
    <dgm:pt modelId="{44BCC012-864C-45F7-B003-FACEB471FBBA}" type="sibTrans" cxnId="{BCC22E7B-5712-4776-B5D7-803EAE2F2186}">
      <dgm:prSet/>
      <dgm:spPr/>
      <dgm:t>
        <a:bodyPr/>
        <a:lstStyle/>
        <a:p>
          <a:endParaRPr lang="fr-FR"/>
        </a:p>
      </dgm:t>
    </dgm:pt>
    <dgm:pt modelId="{5D3539B6-3DA2-4438-A12A-77FC2485CFDD}">
      <dgm:prSet custT="1"/>
      <dgm:spPr/>
      <dgm:t>
        <a:bodyPr/>
        <a:lstStyle/>
        <a:p>
          <a:pPr algn="r" rtl="1"/>
          <a:r>
            <a:rPr lang="ar-DZ" sz="3200" dirty="0">
              <a:solidFill>
                <a:schemeClr val="tx1"/>
              </a:solidFill>
              <a:latin typeface="Arabic Typesetting" pitchFamily="66" charset="-78"/>
              <a:cs typeface="Arabic Typesetting" pitchFamily="66" charset="-78"/>
            </a:rPr>
            <a:t>ظهور تحديات جدية للنظام </a:t>
          </a:r>
          <a:r>
            <a:rPr lang="ar-DZ" sz="3200" dirty="0" err="1">
              <a:solidFill>
                <a:schemeClr val="tx1"/>
              </a:solidFill>
              <a:latin typeface="Arabic Typesetting" pitchFamily="66" charset="-78"/>
              <a:cs typeface="Arabic Typesetting" pitchFamily="66" charset="-78"/>
            </a:rPr>
            <a:t>دولاتي</a:t>
          </a:r>
          <a:r>
            <a:rPr lang="ar-DZ" sz="3200" dirty="0">
              <a:solidFill>
                <a:schemeClr val="tx1"/>
              </a:solidFill>
              <a:latin typeface="Arabic Typesetting" pitchFamily="66" charset="-78"/>
              <a:cs typeface="Arabic Typesetting" pitchFamily="66" charset="-78"/>
            </a:rPr>
            <a:t>-التمركز و لاحتكار الدولة للفاعلية في السياسة الدولية، هؤلاء الفواعل الجدد أصبحوا    ينافسون الدولة في الاستحواذ على الشرعية و بالتالي الولاء؛</a:t>
          </a:r>
          <a:endParaRPr lang="fr-FR" sz="3200" dirty="0">
            <a:solidFill>
              <a:schemeClr val="tx1"/>
            </a:solidFill>
            <a:latin typeface="Arabic Typesetting" pitchFamily="66" charset="-78"/>
            <a:cs typeface="Arabic Typesetting" pitchFamily="66" charset="-78"/>
          </a:endParaRPr>
        </a:p>
      </dgm:t>
    </dgm:pt>
    <dgm:pt modelId="{1FF8CE84-AAE3-4DD5-8746-B14506D9DEDC}" type="parTrans" cxnId="{E884D5BF-BD0F-4FCA-9CAC-5C2B6D4693FB}">
      <dgm:prSet/>
      <dgm:spPr/>
      <dgm:t>
        <a:bodyPr/>
        <a:lstStyle/>
        <a:p>
          <a:endParaRPr lang="fr-FR"/>
        </a:p>
      </dgm:t>
    </dgm:pt>
    <dgm:pt modelId="{08F27866-C68C-4C2F-814F-C06E1E6FC043}" type="sibTrans" cxnId="{E884D5BF-BD0F-4FCA-9CAC-5C2B6D4693FB}">
      <dgm:prSet/>
      <dgm:spPr/>
      <dgm:t>
        <a:bodyPr/>
        <a:lstStyle/>
        <a:p>
          <a:endParaRPr lang="fr-FR"/>
        </a:p>
      </dgm:t>
    </dgm:pt>
    <dgm:pt modelId="{FF4F23A6-D090-4F14-8FA5-B83D3D3EE4D5}">
      <dgm:prSet custT="1"/>
      <dgm:spPr/>
      <dgm:t>
        <a:bodyPr/>
        <a:lstStyle/>
        <a:p>
          <a:pPr algn="r" rtl="1"/>
          <a:r>
            <a:rPr lang="ar-DZ" sz="3200" dirty="0">
              <a:solidFill>
                <a:schemeClr val="tx1"/>
              </a:solidFill>
              <a:latin typeface="Arabic Typesetting" pitchFamily="66" charset="-78"/>
              <a:cs typeface="Arabic Typesetting" pitchFamily="66" charset="-78"/>
            </a:rPr>
            <a:t>أصبح النظام </a:t>
          </a:r>
          <a:r>
            <a:rPr lang="ar-DZ" sz="3200" dirty="0" err="1">
              <a:solidFill>
                <a:schemeClr val="tx1"/>
              </a:solidFill>
              <a:latin typeface="Arabic Typesetting" pitchFamily="66" charset="-78"/>
              <a:cs typeface="Arabic Typesetting" pitchFamily="66" charset="-78"/>
            </a:rPr>
            <a:t>الوستفالي</a:t>
          </a:r>
          <a:r>
            <a:rPr lang="ar-DZ" sz="3200" dirty="0">
              <a:solidFill>
                <a:schemeClr val="tx1"/>
              </a:solidFill>
              <a:latin typeface="Arabic Typesetting" pitchFamily="66" charset="-78"/>
              <a:cs typeface="Arabic Typesetting" pitchFamily="66" charset="-78"/>
            </a:rPr>
            <a:t> في الوقت الحالي في ذروة </a:t>
          </a:r>
          <a:r>
            <a:rPr lang="ar-DZ" sz="3200" dirty="0" err="1">
              <a:solidFill>
                <a:schemeClr val="tx1"/>
              </a:solidFill>
              <a:latin typeface="Arabic Typesetting" pitchFamily="66" charset="-78"/>
              <a:cs typeface="Arabic Typesetting" pitchFamily="66" charset="-78"/>
            </a:rPr>
            <a:t>تطوره </a:t>
          </a:r>
          <a:r>
            <a:rPr lang="ar-DZ" sz="3200" dirty="0">
              <a:solidFill>
                <a:schemeClr val="tx1"/>
              </a:solidFill>
              <a:latin typeface="Arabic Typesetting" pitchFamily="66" charset="-78"/>
              <a:cs typeface="Arabic Typesetting" pitchFamily="66" charset="-78"/>
            </a:rPr>
            <a:t>( على الأقل باعتباره مسارا تاريخيا ممتدا) مليئا بمظاهر ما قبل </a:t>
          </a:r>
          <a:r>
            <a:rPr lang="ar-DZ" sz="3200" dirty="0" err="1">
              <a:solidFill>
                <a:schemeClr val="tx1"/>
              </a:solidFill>
              <a:latin typeface="Arabic Typesetting" pitchFamily="66" charset="-78"/>
              <a:cs typeface="Arabic Typesetting" pitchFamily="66" charset="-78"/>
            </a:rPr>
            <a:t>حداثية</a:t>
          </a:r>
          <a:r>
            <a:rPr lang="ar-DZ" sz="3200" dirty="0">
              <a:solidFill>
                <a:schemeClr val="tx1"/>
              </a:solidFill>
              <a:latin typeface="Arabic Typesetting" pitchFamily="66" charset="-78"/>
              <a:cs typeface="Arabic Typesetting" pitchFamily="66" charset="-78"/>
            </a:rPr>
            <a:t> ( التعصب القبلي، التطهير العرقي و المغالاة في التطرف الديني</a:t>
          </a:r>
          <a:endParaRPr lang="fr-FR" sz="3200" dirty="0">
            <a:solidFill>
              <a:schemeClr val="tx1"/>
            </a:solidFill>
            <a:latin typeface="Arabic Typesetting" pitchFamily="66" charset="-78"/>
            <a:cs typeface="Arabic Typesetting" pitchFamily="66" charset="-78"/>
          </a:endParaRPr>
        </a:p>
      </dgm:t>
    </dgm:pt>
    <dgm:pt modelId="{5003D56A-AB14-430B-BB27-32F51D8B4BD0}" type="parTrans" cxnId="{973D79E2-B074-4025-BBAF-6DBA1730B5D3}">
      <dgm:prSet/>
      <dgm:spPr/>
      <dgm:t>
        <a:bodyPr/>
        <a:lstStyle/>
        <a:p>
          <a:endParaRPr lang="fr-FR"/>
        </a:p>
      </dgm:t>
    </dgm:pt>
    <dgm:pt modelId="{982D5A96-F084-49C1-8543-9FF03AF5D631}" type="sibTrans" cxnId="{973D79E2-B074-4025-BBAF-6DBA1730B5D3}">
      <dgm:prSet/>
      <dgm:spPr/>
      <dgm:t>
        <a:bodyPr/>
        <a:lstStyle/>
        <a:p>
          <a:endParaRPr lang="fr-FR"/>
        </a:p>
      </dgm:t>
    </dgm:pt>
    <dgm:pt modelId="{35880F4C-025B-426B-B930-5E0CD7A9664C}" type="pres">
      <dgm:prSet presAssocID="{09CFF0C2-32DF-4702-AA07-515492B997C4}" presName="outerComposite" presStyleCnt="0">
        <dgm:presLayoutVars>
          <dgm:chMax val="5"/>
          <dgm:dir/>
          <dgm:resizeHandles val="exact"/>
        </dgm:presLayoutVars>
      </dgm:prSet>
      <dgm:spPr/>
    </dgm:pt>
    <dgm:pt modelId="{711E63B5-0B6F-42A4-B450-38B6F5404C95}" type="pres">
      <dgm:prSet presAssocID="{09CFF0C2-32DF-4702-AA07-515492B997C4}" presName="dummyMaxCanvas" presStyleCnt="0">
        <dgm:presLayoutVars/>
      </dgm:prSet>
      <dgm:spPr/>
    </dgm:pt>
    <dgm:pt modelId="{5F03AA3D-9983-42E7-AEA9-FBA83616FA76}" type="pres">
      <dgm:prSet presAssocID="{09CFF0C2-32DF-4702-AA07-515492B997C4}" presName="ThreeNodes_1" presStyleLbl="node1" presStyleIdx="0" presStyleCnt="3">
        <dgm:presLayoutVars>
          <dgm:bulletEnabled val="1"/>
        </dgm:presLayoutVars>
      </dgm:prSet>
      <dgm:spPr/>
    </dgm:pt>
    <dgm:pt modelId="{911883DD-E0AF-4DA2-872C-FDA0E80C6D28}" type="pres">
      <dgm:prSet presAssocID="{09CFF0C2-32DF-4702-AA07-515492B997C4}" presName="ThreeNodes_2" presStyleLbl="node1" presStyleIdx="1" presStyleCnt="3" custScaleX="102941" custLinFactNeighborX="0" custLinFactNeighborY="-201">
        <dgm:presLayoutVars>
          <dgm:bulletEnabled val="1"/>
        </dgm:presLayoutVars>
      </dgm:prSet>
      <dgm:spPr/>
    </dgm:pt>
    <dgm:pt modelId="{38559DCE-5741-45BA-80A7-6B911B34CD55}" type="pres">
      <dgm:prSet presAssocID="{09CFF0C2-32DF-4702-AA07-515492B997C4}" presName="ThreeNodes_3" presStyleLbl="node1" presStyleIdx="2" presStyleCnt="3" custScaleX="109804">
        <dgm:presLayoutVars>
          <dgm:bulletEnabled val="1"/>
        </dgm:presLayoutVars>
      </dgm:prSet>
      <dgm:spPr/>
    </dgm:pt>
    <dgm:pt modelId="{C092C87F-5536-4E01-9AAF-07AF471DE177}" type="pres">
      <dgm:prSet presAssocID="{09CFF0C2-32DF-4702-AA07-515492B997C4}" presName="ThreeConn_1-2" presStyleLbl="fgAccFollowNode1" presStyleIdx="0" presStyleCnt="2">
        <dgm:presLayoutVars>
          <dgm:bulletEnabled val="1"/>
        </dgm:presLayoutVars>
      </dgm:prSet>
      <dgm:spPr/>
    </dgm:pt>
    <dgm:pt modelId="{C54A1E16-5387-4DA9-BD93-5366FB967D31}" type="pres">
      <dgm:prSet presAssocID="{09CFF0C2-32DF-4702-AA07-515492B997C4}" presName="ThreeConn_2-3" presStyleLbl="fgAccFollowNode1" presStyleIdx="1" presStyleCnt="2">
        <dgm:presLayoutVars>
          <dgm:bulletEnabled val="1"/>
        </dgm:presLayoutVars>
      </dgm:prSet>
      <dgm:spPr/>
    </dgm:pt>
    <dgm:pt modelId="{80C9C73D-6EB0-4161-8CEF-8DFC678BEBB7}" type="pres">
      <dgm:prSet presAssocID="{09CFF0C2-32DF-4702-AA07-515492B997C4}" presName="ThreeNodes_1_text" presStyleLbl="node1" presStyleIdx="2" presStyleCnt="3">
        <dgm:presLayoutVars>
          <dgm:bulletEnabled val="1"/>
        </dgm:presLayoutVars>
      </dgm:prSet>
      <dgm:spPr/>
    </dgm:pt>
    <dgm:pt modelId="{4F900232-B5BD-4147-BB3A-1193E623FC4A}" type="pres">
      <dgm:prSet presAssocID="{09CFF0C2-32DF-4702-AA07-515492B997C4}" presName="ThreeNodes_2_text" presStyleLbl="node1" presStyleIdx="2" presStyleCnt="3">
        <dgm:presLayoutVars>
          <dgm:bulletEnabled val="1"/>
        </dgm:presLayoutVars>
      </dgm:prSet>
      <dgm:spPr/>
    </dgm:pt>
    <dgm:pt modelId="{07AF7526-2F2F-4ED7-A72B-24D38A75981A}" type="pres">
      <dgm:prSet presAssocID="{09CFF0C2-32DF-4702-AA07-515492B997C4}" presName="ThreeNodes_3_text" presStyleLbl="node1" presStyleIdx="2" presStyleCnt="3">
        <dgm:presLayoutVars>
          <dgm:bulletEnabled val="1"/>
        </dgm:presLayoutVars>
      </dgm:prSet>
      <dgm:spPr/>
    </dgm:pt>
  </dgm:ptLst>
  <dgm:cxnLst>
    <dgm:cxn modelId="{FE5D5927-576C-4A82-85BA-9AF06755EA5C}" type="presOf" srcId="{71BD1601-4B74-47E7-865F-DF49D2DA7C34}" destId="{80C9C73D-6EB0-4161-8CEF-8DFC678BEBB7}" srcOrd="1" destOrd="0" presId="urn:microsoft.com/office/officeart/2005/8/layout/vProcess5"/>
    <dgm:cxn modelId="{8F5C6B3F-DDE7-46A4-BA9E-2DF86FFAF0D1}" type="presOf" srcId="{44BCC012-864C-45F7-B003-FACEB471FBBA}" destId="{C092C87F-5536-4E01-9AAF-07AF471DE177}" srcOrd="0" destOrd="0" presId="urn:microsoft.com/office/officeart/2005/8/layout/vProcess5"/>
    <dgm:cxn modelId="{D9C04F76-E737-4F9D-87F6-AB80D2997BFE}" type="presOf" srcId="{FF4F23A6-D090-4F14-8FA5-B83D3D3EE4D5}" destId="{07AF7526-2F2F-4ED7-A72B-24D38A75981A}" srcOrd="1" destOrd="0" presId="urn:microsoft.com/office/officeart/2005/8/layout/vProcess5"/>
    <dgm:cxn modelId="{BCC22E7B-5712-4776-B5D7-803EAE2F2186}" srcId="{09CFF0C2-32DF-4702-AA07-515492B997C4}" destId="{71BD1601-4B74-47E7-865F-DF49D2DA7C34}" srcOrd="0" destOrd="0" parTransId="{7D693497-28FD-4CAF-9C92-5C74FEC6CAAD}" sibTransId="{44BCC012-864C-45F7-B003-FACEB471FBBA}"/>
    <dgm:cxn modelId="{DF431F7D-29C0-4F96-9696-F3A7536FB9C8}" type="presOf" srcId="{71BD1601-4B74-47E7-865F-DF49D2DA7C34}" destId="{5F03AA3D-9983-42E7-AEA9-FBA83616FA76}" srcOrd="0" destOrd="0" presId="urn:microsoft.com/office/officeart/2005/8/layout/vProcess5"/>
    <dgm:cxn modelId="{3DE13282-AD94-4ACA-95F9-FF55D4A5DBE4}" type="presOf" srcId="{09CFF0C2-32DF-4702-AA07-515492B997C4}" destId="{35880F4C-025B-426B-B930-5E0CD7A9664C}" srcOrd="0" destOrd="0" presId="urn:microsoft.com/office/officeart/2005/8/layout/vProcess5"/>
    <dgm:cxn modelId="{A372E19C-2E54-48D2-84BD-937B1C09A18E}" type="presOf" srcId="{08F27866-C68C-4C2F-814F-C06E1E6FC043}" destId="{C54A1E16-5387-4DA9-BD93-5366FB967D31}" srcOrd="0" destOrd="0" presId="urn:microsoft.com/office/officeart/2005/8/layout/vProcess5"/>
    <dgm:cxn modelId="{B18F57B8-1EB0-4A2B-A5A1-B8506F2AD63E}" type="presOf" srcId="{FF4F23A6-D090-4F14-8FA5-B83D3D3EE4D5}" destId="{38559DCE-5741-45BA-80A7-6B911B34CD55}" srcOrd="0" destOrd="0" presId="urn:microsoft.com/office/officeart/2005/8/layout/vProcess5"/>
    <dgm:cxn modelId="{E884D5BF-BD0F-4FCA-9CAC-5C2B6D4693FB}" srcId="{09CFF0C2-32DF-4702-AA07-515492B997C4}" destId="{5D3539B6-3DA2-4438-A12A-77FC2485CFDD}" srcOrd="1" destOrd="0" parTransId="{1FF8CE84-AAE3-4DD5-8746-B14506D9DEDC}" sibTransId="{08F27866-C68C-4C2F-814F-C06E1E6FC043}"/>
    <dgm:cxn modelId="{973D79E2-B074-4025-BBAF-6DBA1730B5D3}" srcId="{09CFF0C2-32DF-4702-AA07-515492B997C4}" destId="{FF4F23A6-D090-4F14-8FA5-B83D3D3EE4D5}" srcOrd="2" destOrd="0" parTransId="{5003D56A-AB14-430B-BB27-32F51D8B4BD0}" sibTransId="{982D5A96-F084-49C1-8543-9FF03AF5D631}"/>
    <dgm:cxn modelId="{CADF59E2-ADE1-4E0A-8372-CC95539F210E}" type="presOf" srcId="{5D3539B6-3DA2-4438-A12A-77FC2485CFDD}" destId="{4F900232-B5BD-4147-BB3A-1193E623FC4A}" srcOrd="1" destOrd="0" presId="urn:microsoft.com/office/officeart/2005/8/layout/vProcess5"/>
    <dgm:cxn modelId="{3D82BCE2-961B-4A1F-A280-56F7152C8F09}" type="presOf" srcId="{5D3539B6-3DA2-4438-A12A-77FC2485CFDD}" destId="{911883DD-E0AF-4DA2-872C-FDA0E80C6D28}" srcOrd="0" destOrd="0" presId="urn:microsoft.com/office/officeart/2005/8/layout/vProcess5"/>
    <dgm:cxn modelId="{59FD3418-B606-4493-A1CE-CBAE2B58BBDD}" type="presParOf" srcId="{35880F4C-025B-426B-B930-5E0CD7A9664C}" destId="{711E63B5-0B6F-42A4-B450-38B6F5404C95}" srcOrd="0" destOrd="0" presId="urn:microsoft.com/office/officeart/2005/8/layout/vProcess5"/>
    <dgm:cxn modelId="{3B78808E-8BD4-4237-81A3-B7A9A3A9DDE7}" type="presParOf" srcId="{35880F4C-025B-426B-B930-5E0CD7A9664C}" destId="{5F03AA3D-9983-42E7-AEA9-FBA83616FA76}" srcOrd="1" destOrd="0" presId="urn:microsoft.com/office/officeart/2005/8/layout/vProcess5"/>
    <dgm:cxn modelId="{50480A92-07CA-4C2B-A67F-51AE764C2448}" type="presParOf" srcId="{35880F4C-025B-426B-B930-5E0CD7A9664C}" destId="{911883DD-E0AF-4DA2-872C-FDA0E80C6D28}" srcOrd="2" destOrd="0" presId="urn:microsoft.com/office/officeart/2005/8/layout/vProcess5"/>
    <dgm:cxn modelId="{DEE11F1C-A657-433F-8789-2BE817FCD7A8}" type="presParOf" srcId="{35880F4C-025B-426B-B930-5E0CD7A9664C}" destId="{38559DCE-5741-45BA-80A7-6B911B34CD55}" srcOrd="3" destOrd="0" presId="urn:microsoft.com/office/officeart/2005/8/layout/vProcess5"/>
    <dgm:cxn modelId="{E9064C6D-2634-47A4-A70D-14FEF6BB4A35}" type="presParOf" srcId="{35880F4C-025B-426B-B930-5E0CD7A9664C}" destId="{C092C87F-5536-4E01-9AAF-07AF471DE177}" srcOrd="4" destOrd="0" presId="urn:microsoft.com/office/officeart/2005/8/layout/vProcess5"/>
    <dgm:cxn modelId="{50770D3D-9C1E-4785-A49A-155A2247DC87}" type="presParOf" srcId="{35880F4C-025B-426B-B930-5E0CD7A9664C}" destId="{C54A1E16-5387-4DA9-BD93-5366FB967D31}" srcOrd="5" destOrd="0" presId="urn:microsoft.com/office/officeart/2005/8/layout/vProcess5"/>
    <dgm:cxn modelId="{EFCA829E-67A5-453F-9D08-35C039EC478D}" type="presParOf" srcId="{35880F4C-025B-426B-B930-5E0CD7A9664C}" destId="{80C9C73D-6EB0-4161-8CEF-8DFC678BEBB7}" srcOrd="6" destOrd="0" presId="urn:microsoft.com/office/officeart/2005/8/layout/vProcess5"/>
    <dgm:cxn modelId="{5715BBF3-7891-4F44-87C2-1358778FAAFA}" type="presParOf" srcId="{35880F4C-025B-426B-B930-5E0CD7A9664C}" destId="{4F900232-B5BD-4147-BB3A-1193E623FC4A}" srcOrd="7" destOrd="0" presId="urn:microsoft.com/office/officeart/2005/8/layout/vProcess5"/>
    <dgm:cxn modelId="{DB96A024-1CCD-4213-8554-39524D45DC3B}" type="presParOf" srcId="{35880F4C-025B-426B-B930-5E0CD7A9664C}" destId="{07AF7526-2F2F-4ED7-A72B-24D38A75981A}"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7F384C-5C43-49C7-A082-E5362545B11A}">
      <dsp:nvSpPr>
        <dsp:cNvPr id="0" name=""/>
        <dsp:cNvSpPr/>
      </dsp:nvSpPr>
      <dsp:spPr>
        <a:xfrm>
          <a:off x="0" y="0"/>
          <a:ext cx="9144000" cy="6857999"/>
        </a:xfrm>
        <a:prstGeom prst="rect">
          <a:avLst/>
        </a:prstGeom>
        <a:solidFill>
          <a:schemeClr val="tx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rtl="1">
            <a:lnSpc>
              <a:spcPct val="90000"/>
            </a:lnSpc>
            <a:spcBef>
              <a:spcPct val="0"/>
            </a:spcBef>
            <a:spcAft>
              <a:spcPct val="35000"/>
            </a:spcAft>
            <a:buNone/>
          </a:pPr>
          <a:endParaRPr lang="fr-FR" sz="3600" b="1" kern="1200" dirty="0">
            <a:latin typeface="Sakkal Majalla" pitchFamily="2" charset="-78"/>
            <a:cs typeface="Sakkal Majalla" pitchFamily="2" charset="-78"/>
          </a:endParaRPr>
        </a:p>
      </dsp:txBody>
      <dsp:txXfrm>
        <a:off x="0" y="0"/>
        <a:ext cx="9144000" cy="68579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5FAED-1278-4B77-9F8A-89D33453D33F}">
      <dsp:nvSpPr>
        <dsp:cNvPr id="0" name=""/>
        <dsp:cNvSpPr/>
      </dsp:nvSpPr>
      <dsp:spPr>
        <a:xfrm>
          <a:off x="0" y="0"/>
          <a:ext cx="7283609" cy="272190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r" defTabSz="1422400" rtl="1">
            <a:lnSpc>
              <a:spcPct val="90000"/>
            </a:lnSpc>
            <a:spcBef>
              <a:spcPct val="0"/>
            </a:spcBef>
            <a:spcAft>
              <a:spcPct val="35000"/>
            </a:spcAft>
            <a:buNone/>
          </a:pPr>
          <a:r>
            <a:rPr lang="ar-DZ" sz="3200" kern="1200" dirty="0" err="1">
              <a:latin typeface="Arabic Typesetting" pitchFamily="66" charset="-78"/>
              <a:cs typeface="Arabic Typesetting" pitchFamily="66" charset="-78"/>
            </a:rPr>
            <a:t>.</a:t>
          </a:r>
          <a:r>
            <a:rPr lang="ar-DZ" sz="3200" kern="1200" dirty="0">
              <a:latin typeface="Arabic Typesetting" pitchFamily="66" charset="-78"/>
              <a:cs typeface="Arabic Typesetting" pitchFamily="66" charset="-78"/>
            </a:rPr>
            <a:t> التعقد المتنامي </a:t>
          </a:r>
          <a:r>
            <a:rPr lang="ar-DZ" sz="3200" kern="1200" dirty="0" err="1">
              <a:latin typeface="Arabic Typesetting" pitchFamily="66" charset="-78"/>
              <a:cs typeface="Arabic Typesetting" pitchFamily="66" charset="-78"/>
            </a:rPr>
            <a:t>للاخطار</a:t>
          </a:r>
          <a:r>
            <a:rPr lang="ar-DZ" sz="3200" kern="1200" dirty="0">
              <a:latin typeface="Arabic Typesetting" pitchFamily="66" charset="-78"/>
              <a:cs typeface="Arabic Typesetting" pitchFamily="66" charset="-78"/>
            </a:rPr>
            <a:t> والمشاكل العالمية كانت الدافع والموجه الاساسي </a:t>
          </a:r>
          <a:r>
            <a:rPr lang="ar-DZ" sz="3200" kern="1200" dirty="0" err="1">
              <a:latin typeface="Arabic Typesetting" pitchFamily="66" charset="-78"/>
              <a:cs typeface="Arabic Typesetting" pitchFamily="66" charset="-78"/>
            </a:rPr>
            <a:t>للحوكمة</a:t>
          </a:r>
          <a:r>
            <a:rPr lang="ar-DZ" sz="3200" kern="1200" dirty="0">
              <a:latin typeface="Arabic Typesetting" pitchFamily="66" charset="-78"/>
              <a:cs typeface="Arabic Typesetting" pitchFamily="66" charset="-78"/>
            </a:rPr>
            <a:t> العالمية.هذا التعقد قادته حركية العولمة من خلال ثلاث ابعاد اساسية: 1- تعمق الاعتماد المتبادل.2- زيادة الوعي بترابط المشكلات </a:t>
          </a:r>
          <a:r>
            <a:rPr lang="ar-DZ" sz="3200" kern="1200" dirty="0" err="1">
              <a:latin typeface="Arabic Typesetting" pitchFamily="66" charset="-78"/>
              <a:cs typeface="Arabic Typesetting" pitchFamily="66" charset="-78"/>
            </a:rPr>
            <a:t>وتاثيرها</a:t>
          </a:r>
          <a:r>
            <a:rPr lang="ar-DZ" sz="3200" kern="1200" dirty="0">
              <a:latin typeface="Arabic Typesetting" pitchFamily="66" charset="-78"/>
              <a:cs typeface="Arabic Typesetting" pitchFamily="66" charset="-78"/>
            </a:rPr>
            <a:t> المتبادل.3- ذوبان الحدود بين مسائل السياسات المحلية والدولية</a:t>
          </a:r>
          <a:endParaRPr lang="fr-FR" sz="3200" kern="1200" dirty="0">
            <a:latin typeface="Arabic Typesetting" pitchFamily="66" charset="-78"/>
            <a:cs typeface="Arabic Typesetting" pitchFamily="66" charset="-78"/>
          </a:endParaRPr>
        </a:p>
      </dsp:txBody>
      <dsp:txXfrm>
        <a:off x="0" y="0"/>
        <a:ext cx="4629754" cy="2721902"/>
      </dsp:txXfrm>
    </dsp:sp>
    <dsp:sp modelId="{DD90A13B-F8A7-42E8-97E0-8F395D4421A1}">
      <dsp:nvSpPr>
        <dsp:cNvPr id="0" name=""/>
        <dsp:cNvSpPr/>
      </dsp:nvSpPr>
      <dsp:spPr>
        <a:xfrm>
          <a:off x="1285342" y="3326769"/>
          <a:ext cx="7283609" cy="272190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r" defTabSz="1244600" rtl="1">
            <a:lnSpc>
              <a:spcPct val="90000"/>
            </a:lnSpc>
            <a:spcBef>
              <a:spcPct val="0"/>
            </a:spcBef>
            <a:spcAft>
              <a:spcPct val="35000"/>
            </a:spcAft>
            <a:buNone/>
          </a:pPr>
          <a:r>
            <a:rPr lang="ar-DZ" sz="2800" kern="1200" dirty="0">
              <a:latin typeface="Arabic Typesetting" pitchFamily="66" charset="-78"/>
              <a:cs typeface="Arabic Typesetting" pitchFamily="66" charset="-78"/>
            </a:rPr>
            <a:t>موقف الانكار والنفي، وهو التيار الذي يؤسس تصوره للحياة العالمية على مفهوم الفوضى، لذلك فظهور </a:t>
          </a:r>
          <a:r>
            <a:rPr lang="ar-DZ" sz="2800" kern="1200" dirty="0" err="1">
              <a:latin typeface="Arabic Typesetting" pitchFamily="66" charset="-78"/>
              <a:cs typeface="Arabic Typesetting" pitchFamily="66" charset="-78"/>
            </a:rPr>
            <a:t>الحوكمة</a:t>
          </a:r>
          <a:r>
            <a:rPr lang="ar-DZ" sz="2800" kern="1200" dirty="0">
              <a:latin typeface="Arabic Typesetting" pitchFamily="66" charset="-78"/>
              <a:cs typeface="Arabic Typesetting" pitchFamily="66" charset="-78"/>
            </a:rPr>
            <a:t> العالمية بالنسبة اليه تعتبر تطور واستمرار </a:t>
          </a:r>
          <a:r>
            <a:rPr lang="ar-DZ" sz="2800" kern="1200" dirty="0" err="1">
              <a:latin typeface="Arabic Typesetting" pitchFamily="66" charset="-78"/>
              <a:cs typeface="Arabic Typesetting" pitchFamily="66" charset="-78"/>
            </a:rPr>
            <a:t>لادبيات</a:t>
          </a:r>
          <a:r>
            <a:rPr lang="ar-DZ" sz="2800" kern="1200" dirty="0">
              <a:latin typeface="Arabic Typesetting" pitchFamily="66" charset="-78"/>
              <a:cs typeface="Arabic Typesetting" pitchFamily="66" charset="-78"/>
            </a:rPr>
            <a:t> الاعتماد المتبادل ومن ثم بقاء مركزية الدولة وان اخذت على محمل الجد ادوار فواعل اخرى في الساحة </a:t>
          </a:r>
          <a:r>
            <a:rPr lang="ar-DZ" sz="2800" kern="1200" dirty="0" err="1">
              <a:latin typeface="Arabic Typesetting" pitchFamily="66" charset="-78"/>
              <a:cs typeface="Arabic Typesetting" pitchFamily="66" charset="-78"/>
            </a:rPr>
            <a:t>العالمية </a:t>
          </a:r>
          <a:r>
            <a:rPr lang="ar-DZ" sz="2800" kern="1200" dirty="0">
              <a:latin typeface="Arabic Typesetting" pitchFamily="66" charset="-78"/>
              <a:cs typeface="Arabic Typesetting" pitchFamily="66" charset="-78"/>
            </a:rPr>
            <a:t>– جوزيف ناي.</a:t>
          </a:r>
          <a:r>
            <a:rPr lang="ar-DZ" sz="2800" kern="1200" dirty="0" err="1">
              <a:latin typeface="Arabic Typesetting" pitchFamily="66" charset="-78"/>
              <a:cs typeface="Arabic Typesetting" pitchFamily="66" charset="-78"/>
            </a:rPr>
            <a:t>كيوهن-</a:t>
          </a:r>
          <a:r>
            <a:rPr lang="ar-DZ" sz="2800" kern="1200" dirty="0">
              <a:latin typeface="Arabic Typesetting" pitchFamily="66" charset="-78"/>
              <a:cs typeface="Arabic Typesetting" pitchFamily="66" charset="-78"/>
            </a:rPr>
            <a:t> </a:t>
          </a:r>
          <a:endParaRPr lang="fr-FR" sz="2800" kern="1200" dirty="0">
            <a:latin typeface="Arabic Typesetting" pitchFamily="66" charset="-78"/>
            <a:cs typeface="Arabic Typesetting" pitchFamily="66" charset="-78"/>
          </a:endParaRPr>
        </a:p>
      </dsp:txBody>
      <dsp:txXfrm>
        <a:off x="1285342" y="3326769"/>
        <a:ext cx="4229029" cy="2721902"/>
      </dsp:txXfrm>
    </dsp:sp>
    <dsp:sp modelId="{FEA319D3-0A6F-4CB9-A7DD-385C2BC6A87F}">
      <dsp:nvSpPr>
        <dsp:cNvPr id="0" name=""/>
        <dsp:cNvSpPr/>
      </dsp:nvSpPr>
      <dsp:spPr>
        <a:xfrm>
          <a:off x="5514372" y="2139717"/>
          <a:ext cx="1769236" cy="1769236"/>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fr-FR" sz="3600" kern="1200" dirty="0"/>
        </a:p>
      </dsp:txBody>
      <dsp:txXfrm>
        <a:off x="5514372" y="2139717"/>
        <a:ext cx="1769236" cy="17692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A978CA-893A-42CE-AA4A-791F0F291137}">
      <dsp:nvSpPr>
        <dsp:cNvPr id="0" name=""/>
        <dsp:cNvSpPr/>
      </dsp:nvSpPr>
      <dsp:spPr>
        <a:xfrm>
          <a:off x="0" y="150026"/>
          <a:ext cx="5486400" cy="5486400"/>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F7D621-05A6-4574-B823-BEBDE98F3F5A}">
      <dsp:nvSpPr>
        <dsp:cNvPr id="0" name=""/>
        <dsp:cNvSpPr/>
      </dsp:nvSpPr>
      <dsp:spPr>
        <a:xfrm>
          <a:off x="2743200" y="150027"/>
          <a:ext cx="6400799" cy="5486400"/>
        </a:xfrm>
        <a:prstGeom prst="rect">
          <a:avLst/>
        </a:prstGeom>
        <a:solidFill>
          <a:schemeClr val="accent1">
            <a:lumMod val="20000"/>
            <a:lumOff val="8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r" defTabSz="1422400" rtl="1">
            <a:lnSpc>
              <a:spcPct val="90000"/>
            </a:lnSpc>
            <a:spcBef>
              <a:spcPct val="0"/>
            </a:spcBef>
            <a:spcAft>
              <a:spcPct val="35000"/>
            </a:spcAft>
            <a:buNone/>
          </a:pPr>
          <a:r>
            <a:rPr lang="ar-DZ" sz="3200" b="1" kern="1200" dirty="0">
              <a:solidFill>
                <a:schemeClr val="tx1"/>
              </a:solidFill>
              <a:latin typeface="Sakkal Majalla" pitchFamily="2" charset="-78"/>
              <a:ea typeface="+mj-ea"/>
              <a:cs typeface="Sakkal Majalla" pitchFamily="2" charset="-78"/>
            </a:rPr>
            <a:t>- استجابة لظاهرة التعقد الـمتزايد في قضايا وتحديات السياسة العالـمية</a:t>
          </a:r>
          <a:endParaRPr lang="fr-FR" sz="3200" b="1" kern="1200" dirty="0">
            <a:solidFill>
              <a:schemeClr val="tx1"/>
            </a:solidFill>
            <a:latin typeface="Sakkal Majalla" pitchFamily="2" charset="-78"/>
            <a:ea typeface="+mj-ea"/>
            <a:cs typeface="Sakkal Majalla" pitchFamily="2" charset="-78"/>
          </a:endParaRPr>
        </a:p>
      </dsp:txBody>
      <dsp:txXfrm>
        <a:off x="2743200" y="150027"/>
        <a:ext cx="6400799" cy="1645923"/>
      </dsp:txXfrm>
    </dsp:sp>
    <dsp:sp modelId="{B1EA7321-D83B-45DF-856A-926BB4A5ECC8}">
      <dsp:nvSpPr>
        <dsp:cNvPr id="0" name=""/>
        <dsp:cNvSpPr/>
      </dsp:nvSpPr>
      <dsp:spPr>
        <a:xfrm>
          <a:off x="960121" y="1795950"/>
          <a:ext cx="3566156" cy="3566156"/>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29DDCC-1B8A-4A6D-A0A9-05B2A4A5916C}">
      <dsp:nvSpPr>
        <dsp:cNvPr id="0" name=""/>
        <dsp:cNvSpPr/>
      </dsp:nvSpPr>
      <dsp:spPr>
        <a:xfrm>
          <a:off x="2743200" y="1795950"/>
          <a:ext cx="6400799" cy="3566156"/>
        </a:xfrm>
        <a:prstGeom prst="rect">
          <a:avLst/>
        </a:prstGeom>
        <a:solidFill>
          <a:schemeClr val="accent1">
            <a:lumMod val="20000"/>
            <a:lumOff val="8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r" defTabSz="1422400" rtl="1">
            <a:lnSpc>
              <a:spcPct val="90000"/>
            </a:lnSpc>
            <a:spcBef>
              <a:spcPct val="0"/>
            </a:spcBef>
            <a:spcAft>
              <a:spcPct val="35000"/>
            </a:spcAft>
            <a:buNone/>
          </a:pPr>
          <a:r>
            <a:rPr lang="ar-DZ" sz="3200" b="1" kern="1200" dirty="0">
              <a:solidFill>
                <a:schemeClr val="tx1"/>
              </a:solidFill>
              <a:latin typeface="Sakkal Majalla" pitchFamily="2" charset="-78"/>
              <a:ea typeface="+mj-ea"/>
              <a:cs typeface="Sakkal Majalla" pitchFamily="2" charset="-78"/>
            </a:rPr>
            <a:t>- استجابة لعجز فواعل وأدوات السياسة الدولية التقليدية عن التعامل معها بفعالية</a:t>
          </a:r>
          <a:endParaRPr lang="fr-FR" sz="3200" b="1" kern="1200" dirty="0">
            <a:solidFill>
              <a:schemeClr val="tx1"/>
            </a:solidFill>
            <a:latin typeface="Sakkal Majalla" pitchFamily="2" charset="-78"/>
            <a:ea typeface="+mj-ea"/>
            <a:cs typeface="Sakkal Majalla" pitchFamily="2" charset="-78"/>
          </a:endParaRPr>
        </a:p>
      </dsp:txBody>
      <dsp:txXfrm>
        <a:off x="2743200" y="1795950"/>
        <a:ext cx="6400799" cy="1645918"/>
      </dsp:txXfrm>
    </dsp:sp>
    <dsp:sp modelId="{9F621AF5-041B-47D1-8A39-9823EE8802E1}">
      <dsp:nvSpPr>
        <dsp:cNvPr id="0" name=""/>
        <dsp:cNvSpPr/>
      </dsp:nvSpPr>
      <dsp:spPr>
        <a:xfrm>
          <a:off x="1920240" y="3441868"/>
          <a:ext cx="1645918" cy="1645918"/>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211066-FC9E-4B71-810E-9A2E37CCD89B}">
      <dsp:nvSpPr>
        <dsp:cNvPr id="0" name=""/>
        <dsp:cNvSpPr/>
      </dsp:nvSpPr>
      <dsp:spPr>
        <a:xfrm>
          <a:off x="2743200" y="3441868"/>
          <a:ext cx="6400799" cy="1645918"/>
        </a:xfrm>
        <a:prstGeom prst="rect">
          <a:avLst/>
        </a:prstGeom>
        <a:solidFill>
          <a:schemeClr val="accent1">
            <a:lumMod val="20000"/>
            <a:lumOff val="8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r" defTabSz="1422400" rtl="1">
            <a:lnSpc>
              <a:spcPct val="100000"/>
            </a:lnSpc>
            <a:spcBef>
              <a:spcPct val="0"/>
            </a:spcBef>
            <a:spcAft>
              <a:spcPts val="0"/>
            </a:spcAft>
            <a:buNone/>
          </a:pPr>
          <a:r>
            <a:rPr lang="ar-DZ" sz="3200" b="1" kern="1200" dirty="0">
              <a:solidFill>
                <a:schemeClr val="tx1"/>
              </a:solidFill>
              <a:latin typeface="Sakkal Majalla" pitchFamily="2" charset="-78"/>
              <a:ea typeface="+mj-ea"/>
              <a:cs typeface="Sakkal Majalla" pitchFamily="2" charset="-78"/>
            </a:rPr>
            <a:t>- استجابة لـمشكلة الشرعية</a:t>
          </a:r>
        </a:p>
        <a:p>
          <a:pPr marL="0" lvl="0" indent="0" algn="r" defTabSz="1422400" rtl="1">
            <a:lnSpc>
              <a:spcPct val="100000"/>
            </a:lnSpc>
            <a:spcBef>
              <a:spcPct val="0"/>
            </a:spcBef>
            <a:spcAft>
              <a:spcPts val="0"/>
            </a:spcAft>
            <a:buNone/>
          </a:pPr>
          <a:r>
            <a:rPr lang="ar-DZ" sz="3200" b="1" kern="1200" dirty="0">
              <a:solidFill>
                <a:schemeClr val="tx1"/>
              </a:solidFill>
              <a:latin typeface="Sakkal Majalla" pitchFamily="2" charset="-78"/>
              <a:ea typeface="+mj-ea"/>
              <a:cs typeface="Sakkal Majalla" pitchFamily="2" charset="-78"/>
            </a:rPr>
            <a:t>(الفشل الديمقراطي داخل مؤسسات وآليات </a:t>
          </a:r>
          <a:r>
            <a:rPr lang="ar-DZ" sz="3200" b="1" kern="1200" dirty="0" err="1">
              <a:solidFill>
                <a:schemeClr val="tx1"/>
              </a:solidFill>
              <a:latin typeface="Sakkal Majalla" pitchFamily="2" charset="-78"/>
              <a:ea typeface="+mj-ea"/>
              <a:cs typeface="Sakkal Majalla" pitchFamily="2" charset="-78"/>
            </a:rPr>
            <a:t>الحوكمة</a:t>
          </a:r>
          <a:r>
            <a:rPr lang="ar-DZ" sz="3200" b="1" kern="1200" dirty="0">
              <a:solidFill>
                <a:schemeClr val="tx1"/>
              </a:solidFill>
              <a:latin typeface="Sakkal Majalla" pitchFamily="2" charset="-78"/>
              <a:ea typeface="+mj-ea"/>
              <a:cs typeface="Sakkal Majalla" pitchFamily="2" charset="-78"/>
            </a:rPr>
            <a:t> العالـمية)</a:t>
          </a:r>
          <a:endParaRPr lang="fr-FR" sz="3200" b="1" kern="1200" dirty="0">
            <a:solidFill>
              <a:schemeClr val="tx1"/>
            </a:solidFill>
            <a:latin typeface="Sakkal Majalla" pitchFamily="2" charset="-78"/>
            <a:ea typeface="+mj-ea"/>
            <a:cs typeface="Sakkal Majalla" pitchFamily="2" charset="-78"/>
          </a:endParaRPr>
        </a:p>
      </dsp:txBody>
      <dsp:txXfrm>
        <a:off x="2743200" y="3441868"/>
        <a:ext cx="6400799" cy="16459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299B4E-5CF4-4BAF-A6C7-8172D1B3A2A3}">
      <dsp:nvSpPr>
        <dsp:cNvPr id="0" name=""/>
        <dsp:cNvSpPr/>
      </dsp:nvSpPr>
      <dsp:spPr>
        <a:xfrm rot="16200000">
          <a:off x="-830358" y="834935"/>
          <a:ext cx="6072206" cy="4402335"/>
        </a:xfrm>
        <a:prstGeom prst="flowChartManualOperation">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0" tIns="0" rIns="254000" bIns="0" numCol="1" spcCol="1270" anchor="ctr" anchorCtr="0">
          <a:noAutofit/>
        </a:bodyPr>
        <a:lstStyle/>
        <a:p>
          <a:pPr marL="0" lvl="0" indent="0" algn="r" defTabSz="1778000" rtl="1">
            <a:lnSpc>
              <a:spcPct val="90000"/>
            </a:lnSpc>
            <a:spcBef>
              <a:spcPct val="0"/>
            </a:spcBef>
            <a:spcAft>
              <a:spcPct val="35000"/>
            </a:spcAft>
            <a:buNone/>
          </a:pPr>
          <a:r>
            <a:rPr lang="ar-DZ" sz="4000" b="1" kern="1200" dirty="0">
              <a:latin typeface="Sakkal Majalla" pitchFamily="2" charset="-78"/>
              <a:cs typeface="Sakkal Majalla" pitchFamily="2" charset="-78"/>
            </a:rPr>
            <a:t>- تحقيق التكامل بين موارد </a:t>
          </a:r>
          <a:r>
            <a:rPr lang="ar-DZ" sz="4000" b="1" kern="1200" dirty="0" err="1">
              <a:latin typeface="Sakkal Majalla" pitchFamily="2" charset="-78"/>
              <a:cs typeface="Sakkal Majalla" pitchFamily="2" charset="-78"/>
            </a:rPr>
            <a:t>الحوكمة</a:t>
          </a:r>
          <a:r>
            <a:rPr lang="ar-DZ" sz="4000" b="1" kern="1200" dirty="0">
              <a:latin typeface="Sakkal Majalla" pitchFamily="2" charset="-78"/>
              <a:cs typeface="Sakkal Majalla" pitchFamily="2" charset="-78"/>
            </a:rPr>
            <a:t> العالـمية من أجل فعالية أكبر</a:t>
          </a:r>
        </a:p>
        <a:p>
          <a:pPr marL="0" lvl="0" indent="0" algn="r" defTabSz="1778000" rtl="1">
            <a:lnSpc>
              <a:spcPct val="90000"/>
            </a:lnSpc>
            <a:spcBef>
              <a:spcPct val="0"/>
            </a:spcBef>
            <a:spcAft>
              <a:spcPct val="35000"/>
            </a:spcAft>
            <a:buNone/>
          </a:pPr>
          <a:r>
            <a:rPr lang="ar-DZ" sz="4000" b="1" kern="1200" dirty="0">
              <a:latin typeface="Sakkal Majalla" pitchFamily="2" charset="-78"/>
              <a:cs typeface="Sakkal Majalla" pitchFamily="2" charset="-78"/>
            </a:rPr>
            <a:t>- تعميق الاعتماد الـمتبادل بين الفواعل</a:t>
          </a:r>
        </a:p>
      </dsp:txBody>
      <dsp:txXfrm rot="5400000">
        <a:off x="4578" y="1214440"/>
        <a:ext cx="4402335" cy="3643324"/>
      </dsp:txXfrm>
    </dsp:sp>
    <dsp:sp modelId="{6A4A38CF-9B43-44C1-9EA7-B7CD8D9F348D}">
      <dsp:nvSpPr>
        <dsp:cNvPr id="0" name=""/>
        <dsp:cNvSpPr/>
      </dsp:nvSpPr>
      <dsp:spPr>
        <a:xfrm rot="16200000">
          <a:off x="3902152" y="834935"/>
          <a:ext cx="6072206" cy="4402335"/>
        </a:xfrm>
        <a:prstGeom prst="flowChartManualOperation">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0" rIns="228600" bIns="0" numCol="1" spcCol="1270" anchor="ctr" anchorCtr="0">
          <a:noAutofit/>
        </a:bodyPr>
        <a:lstStyle/>
        <a:p>
          <a:pPr marL="0" lvl="0" indent="0" algn="r" defTabSz="1600200" rtl="1">
            <a:lnSpc>
              <a:spcPct val="90000"/>
            </a:lnSpc>
            <a:spcBef>
              <a:spcPct val="0"/>
            </a:spcBef>
            <a:spcAft>
              <a:spcPct val="35000"/>
            </a:spcAft>
            <a:buNone/>
          </a:pPr>
          <a:r>
            <a:rPr lang="ar-DZ" sz="3600" b="1" kern="1200" dirty="0">
              <a:latin typeface="Sakkal Majalla" pitchFamily="2" charset="-78"/>
              <a:cs typeface="Sakkal Majalla" pitchFamily="2" charset="-78"/>
            </a:rPr>
            <a:t>- توفير الـمزيد من الكفاءة والـمرونة في عمليات </a:t>
          </a:r>
          <a:r>
            <a:rPr lang="ar-DZ" sz="3600" b="1" kern="1200" dirty="0" err="1">
              <a:latin typeface="Sakkal Majalla" pitchFamily="2" charset="-78"/>
              <a:cs typeface="Sakkal Majalla" pitchFamily="2" charset="-78"/>
            </a:rPr>
            <a:t>الحوكمة</a:t>
          </a:r>
          <a:r>
            <a:rPr lang="ar-DZ" sz="3600" b="1" kern="1200" dirty="0">
              <a:latin typeface="Sakkal Majalla" pitchFamily="2" charset="-78"/>
              <a:cs typeface="Sakkal Majalla" pitchFamily="2" charset="-78"/>
            </a:rPr>
            <a:t> العالـمية</a:t>
          </a:r>
        </a:p>
        <a:p>
          <a:pPr marL="0" lvl="0" indent="0" algn="r" defTabSz="1600200" rtl="1">
            <a:lnSpc>
              <a:spcPct val="90000"/>
            </a:lnSpc>
            <a:spcBef>
              <a:spcPct val="0"/>
            </a:spcBef>
            <a:spcAft>
              <a:spcPct val="35000"/>
            </a:spcAft>
            <a:buNone/>
          </a:pPr>
          <a:r>
            <a:rPr lang="ar-DZ" sz="3600" b="1" kern="1200" dirty="0">
              <a:latin typeface="Sakkal Majalla" pitchFamily="2" charset="-78"/>
              <a:cs typeface="Sakkal Majalla" pitchFamily="2" charset="-78"/>
            </a:rPr>
            <a:t>- تشجيع التعلم والابتكار</a:t>
          </a:r>
        </a:p>
        <a:p>
          <a:pPr marL="0" lvl="0" indent="0" algn="r" defTabSz="1600200" rtl="1">
            <a:lnSpc>
              <a:spcPct val="90000"/>
            </a:lnSpc>
            <a:spcBef>
              <a:spcPct val="0"/>
            </a:spcBef>
            <a:spcAft>
              <a:spcPct val="35000"/>
            </a:spcAft>
            <a:buNone/>
          </a:pPr>
          <a:r>
            <a:rPr lang="ar-DZ" sz="3600" b="1" kern="1200" dirty="0">
              <a:latin typeface="Sakkal Majalla" pitchFamily="2" charset="-78"/>
              <a:cs typeface="Sakkal Majalla" pitchFamily="2" charset="-78"/>
            </a:rPr>
            <a:t>- زيادة شرعية </a:t>
          </a:r>
          <a:r>
            <a:rPr lang="ar-DZ" sz="3600" b="1" kern="1200" dirty="0" err="1">
              <a:latin typeface="Sakkal Majalla" pitchFamily="2" charset="-78"/>
              <a:cs typeface="Sakkal Majalla" pitchFamily="2" charset="-78"/>
            </a:rPr>
            <a:t>الحوكمة</a:t>
          </a:r>
          <a:r>
            <a:rPr lang="ar-DZ" sz="3600" b="1" kern="1200" dirty="0">
              <a:latin typeface="Sakkal Majalla" pitchFamily="2" charset="-78"/>
              <a:cs typeface="Sakkal Majalla" pitchFamily="2" charset="-78"/>
            </a:rPr>
            <a:t> العالـمية</a:t>
          </a:r>
        </a:p>
      </dsp:txBody>
      <dsp:txXfrm rot="5400000">
        <a:off x="4737088" y="1214440"/>
        <a:ext cx="4402335" cy="36433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03AA3D-9983-42E7-AEA9-FBA83616FA76}">
      <dsp:nvSpPr>
        <dsp:cNvPr id="0" name=""/>
        <dsp:cNvSpPr/>
      </dsp:nvSpPr>
      <dsp:spPr>
        <a:xfrm>
          <a:off x="-180021" y="0"/>
          <a:ext cx="7344816" cy="179299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r" defTabSz="1600200" rtl="1">
            <a:lnSpc>
              <a:spcPct val="90000"/>
            </a:lnSpc>
            <a:spcBef>
              <a:spcPct val="0"/>
            </a:spcBef>
            <a:spcAft>
              <a:spcPct val="35000"/>
            </a:spcAft>
            <a:buNone/>
          </a:pPr>
          <a:r>
            <a:rPr lang="ar-DZ" sz="3600" kern="1200" dirty="0">
              <a:solidFill>
                <a:schemeClr val="tx1"/>
              </a:solidFill>
              <a:latin typeface="Arabic Typesetting" pitchFamily="66" charset="-78"/>
              <a:cs typeface="Arabic Typesetting" pitchFamily="66" charset="-78"/>
            </a:rPr>
            <a:t>إعادة صياغة الأقاليم، و مجالات الاختصاص الإقليمي بالاعتماد على معايير متداخلة؛</a:t>
          </a:r>
          <a:endParaRPr lang="fr-FR" sz="3600" kern="1200" dirty="0">
            <a:solidFill>
              <a:schemeClr val="tx1"/>
            </a:solidFill>
            <a:latin typeface="Arabic Typesetting" pitchFamily="66" charset="-78"/>
            <a:cs typeface="Arabic Typesetting" pitchFamily="66" charset="-78"/>
          </a:endParaRPr>
        </a:p>
      </dsp:txBody>
      <dsp:txXfrm>
        <a:off x="-127506" y="52515"/>
        <a:ext cx="5410030" cy="1687969"/>
      </dsp:txXfrm>
    </dsp:sp>
    <dsp:sp modelId="{911883DD-E0AF-4DA2-872C-FDA0E80C6D28}">
      <dsp:nvSpPr>
        <dsp:cNvPr id="0" name=""/>
        <dsp:cNvSpPr/>
      </dsp:nvSpPr>
      <dsp:spPr>
        <a:xfrm>
          <a:off x="360045" y="2088228"/>
          <a:ext cx="7560827" cy="1792999"/>
        </a:xfrm>
        <a:prstGeom prst="roundRect">
          <a:avLst>
            <a:gd name="adj" fmla="val 10000"/>
          </a:avLst>
        </a:prstGeom>
        <a:solidFill>
          <a:schemeClr val="accent2">
            <a:hueOff val="-419062"/>
            <a:satOff val="-4829"/>
            <a:lumOff val="10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r" defTabSz="1422400" rtl="1">
            <a:lnSpc>
              <a:spcPct val="90000"/>
            </a:lnSpc>
            <a:spcBef>
              <a:spcPct val="0"/>
            </a:spcBef>
            <a:spcAft>
              <a:spcPct val="35000"/>
            </a:spcAft>
            <a:buNone/>
          </a:pPr>
          <a:r>
            <a:rPr lang="ar-DZ" sz="3200" kern="1200" dirty="0">
              <a:solidFill>
                <a:schemeClr val="tx1"/>
              </a:solidFill>
              <a:latin typeface="Arabic Typesetting" pitchFamily="66" charset="-78"/>
              <a:cs typeface="Arabic Typesetting" pitchFamily="66" charset="-78"/>
            </a:rPr>
            <a:t>ظهور تحديات جدية للنظام </a:t>
          </a:r>
          <a:r>
            <a:rPr lang="ar-DZ" sz="3200" kern="1200" dirty="0" err="1">
              <a:solidFill>
                <a:schemeClr val="tx1"/>
              </a:solidFill>
              <a:latin typeface="Arabic Typesetting" pitchFamily="66" charset="-78"/>
              <a:cs typeface="Arabic Typesetting" pitchFamily="66" charset="-78"/>
            </a:rPr>
            <a:t>دولاتي</a:t>
          </a:r>
          <a:r>
            <a:rPr lang="ar-DZ" sz="3200" kern="1200" dirty="0">
              <a:solidFill>
                <a:schemeClr val="tx1"/>
              </a:solidFill>
              <a:latin typeface="Arabic Typesetting" pitchFamily="66" charset="-78"/>
              <a:cs typeface="Arabic Typesetting" pitchFamily="66" charset="-78"/>
            </a:rPr>
            <a:t>-التمركز و لاحتكار الدولة للفاعلية في السياسة الدولية، هؤلاء الفواعل الجدد أصبحوا    ينافسون الدولة في الاستحواذ على الشرعية و بالتالي الولاء؛</a:t>
          </a:r>
          <a:endParaRPr lang="fr-FR" sz="3200" kern="1200" dirty="0">
            <a:solidFill>
              <a:schemeClr val="tx1"/>
            </a:solidFill>
            <a:latin typeface="Arabic Typesetting" pitchFamily="66" charset="-78"/>
            <a:cs typeface="Arabic Typesetting" pitchFamily="66" charset="-78"/>
          </a:endParaRPr>
        </a:p>
      </dsp:txBody>
      <dsp:txXfrm>
        <a:off x="412560" y="2140743"/>
        <a:ext cx="5588939" cy="1687969"/>
      </dsp:txXfrm>
    </dsp:sp>
    <dsp:sp modelId="{38559DCE-5741-45BA-80A7-6B911B34CD55}">
      <dsp:nvSpPr>
        <dsp:cNvPr id="0" name=""/>
        <dsp:cNvSpPr/>
      </dsp:nvSpPr>
      <dsp:spPr>
        <a:xfrm>
          <a:off x="756079" y="4183664"/>
          <a:ext cx="8064901" cy="1792999"/>
        </a:xfrm>
        <a:prstGeom prst="roundRect">
          <a:avLst>
            <a:gd name="adj" fmla="val 10000"/>
          </a:avLst>
        </a:prstGeom>
        <a:solidFill>
          <a:schemeClr val="accent2">
            <a:hueOff val="-838123"/>
            <a:satOff val="-9658"/>
            <a:lumOff val="21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r" defTabSz="1422400" rtl="1">
            <a:lnSpc>
              <a:spcPct val="90000"/>
            </a:lnSpc>
            <a:spcBef>
              <a:spcPct val="0"/>
            </a:spcBef>
            <a:spcAft>
              <a:spcPct val="35000"/>
            </a:spcAft>
            <a:buNone/>
          </a:pPr>
          <a:r>
            <a:rPr lang="ar-DZ" sz="3200" kern="1200" dirty="0">
              <a:solidFill>
                <a:schemeClr val="tx1"/>
              </a:solidFill>
              <a:latin typeface="Arabic Typesetting" pitchFamily="66" charset="-78"/>
              <a:cs typeface="Arabic Typesetting" pitchFamily="66" charset="-78"/>
            </a:rPr>
            <a:t>أصبح النظام </a:t>
          </a:r>
          <a:r>
            <a:rPr lang="ar-DZ" sz="3200" kern="1200" dirty="0" err="1">
              <a:solidFill>
                <a:schemeClr val="tx1"/>
              </a:solidFill>
              <a:latin typeface="Arabic Typesetting" pitchFamily="66" charset="-78"/>
              <a:cs typeface="Arabic Typesetting" pitchFamily="66" charset="-78"/>
            </a:rPr>
            <a:t>الوستفالي</a:t>
          </a:r>
          <a:r>
            <a:rPr lang="ar-DZ" sz="3200" kern="1200" dirty="0">
              <a:solidFill>
                <a:schemeClr val="tx1"/>
              </a:solidFill>
              <a:latin typeface="Arabic Typesetting" pitchFamily="66" charset="-78"/>
              <a:cs typeface="Arabic Typesetting" pitchFamily="66" charset="-78"/>
            </a:rPr>
            <a:t> في الوقت الحالي في ذروة </a:t>
          </a:r>
          <a:r>
            <a:rPr lang="ar-DZ" sz="3200" kern="1200" dirty="0" err="1">
              <a:solidFill>
                <a:schemeClr val="tx1"/>
              </a:solidFill>
              <a:latin typeface="Arabic Typesetting" pitchFamily="66" charset="-78"/>
              <a:cs typeface="Arabic Typesetting" pitchFamily="66" charset="-78"/>
            </a:rPr>
            <a:t>تطوره </a:t>
          </a:r>
          <a:r>
            <a:rPr lang="ar-DZ" sz="3200" kern="1200" dirty="0">
              <a:solidFill>
                <a:schemeClr val="tx1"/>
              </a:solidFill>
              <a:latin typeface="Arabic Typesetting" pitchFamily="66" charset="-78"/>
              <a:cs typeface="Arabic Typesetting" pitchFamily="66" charset="-78"/>
            </a:rPr>
            <a:t>( على الأقل باعتباره مسارا تاريخيا ممتدا) مليئا بمظاهر ما قبل </a:t>
          </a:r>
          <a:r>
            <a:rPr lang="ar-DZ" sz="3200" kern="1200" dirty="0" err="1">
              <a:solidFill>
                <a:schemeClr val="tx1"/>
              </a:solidFill>
              <a:latin typeface="Arabic Typesetting" pitchFamily="66" charset="-78"/>
              <a:cs typeface="Arabic Typesetting" pitchFamily="66" charset="-78"/>
            </a:rPr>
            <a:t>حداثية</a:t>
          </a:r>
          <a:r>
            <a:rPr lang="ar-DZ" sz="3200" kern="1200" dirty="0">
              <a:solidFill>
                <a:schemeClr val="tx1"/>
              </a:solidFill>
              <a:latin typeface="Arabic Typesetting" pitchFamily="66" charset="-78"/>
              <a:cs typeface="Arabic Typesetting" pitchFamily="66" charset="-78"/>
            </a:rPr>
            <a:t> ( التعصب القبلي، التطهير العرقي و المغالاة في التطرف الديني</a:t>
          </a:r>
          <a:endParaRPr lang="fr-FR" sz="3200" kern="1200" dirty="0">
            <a:solidFill>
              <a:schemeClr val="tx1"/>
            </a:solidFill>
            <a:latin typeface="Arabic Typesetting" pitchFamily="66" charset="-78"/>
            <a:cs typeface="Arabic Typesetting" pitchFamily="66" charset="-78"/>
          </a:endParaRPr>
        </a:p>
      </dsp:txBody>
      <dsp:txXfrm>
        <a:off x="808594" y="4236179"/>
        <a:ext cx="5968552" cy="1687969"/>
      </dsp:txXfrm>
    </dsp:sp>
    <dsp:sp modelId="{C092C87F-5536-4E01-9AAF-07AF471DE177}">
      <dsp:nvSpPr>
        <dsp:cNvPr id="0" name=""/>
        <dsp:cNvSpPr/>
      </dsp:nvSpPr>
      <dsp:spPr>
        <a:xfrm>
          <a:off x="5999345" y="1359691"/>
          <a:ext cx="1165449" cy="1165449"/>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fr-FR" sz="3600" kern="1200"/>
        </a:p>
      </dsp:txBody>
      <dsp:txXfrm>
        <a:off x="6261571" y="1359691"/>
        <a:ext cx="640997" cy="877000"/>
      </dsp:txXfrm>
    </dsp:sp>
    <dsp:sp modelId="{C54A1E16-5387-4DA9-BD93-5366FB967D31}">
      <dsp:nvSpPr>
        <dsp:cNvPr id="0" name=""/>
        <dsp:cNvSpPr/>
      </dsp:nvSpPr>
      <dsp:spPr>
        <a:xfrm>
          <a:off x="6647417" y="3439570"/>
          <a:ext cx="1165449" cy="1165449"/>
        </a:xfrm>
        <a:prstGeom prst="downArrow">
          <a:avLst>
            <a:gd name="adj1" fmla="val 55000"/>
            <a:gd name="adj2" fmla="val 45000"/>
          </a:avLst>
        </a:prstGeom>
        <a:solidFill>
          <a:schemeClr val="accent2">
            <a:tint val="40000"/>
            <a:alpha val="90000"/>
            <a:hueOff val="-1452578"/>
            <a:satOff val="-133"/>
            <a:lumOff val="39"/>
            <a:alphaOff val="0"/>
          </a:schemeClr>
        </a:solidFill>
        <a:ln w="25400" cap="flat" cmpd="sng" algn="ctr">
          <a:solidFill>
            <a:schemeClr val="accent2">
              <a:tint val="40000"/>
              <a:alpha val="90000"/>
              <a:hueOff val="-1452578"/>
              <a:satOff val="-133"/>
              <a:lumOff val="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fr-FR" sz="3600" kern="1200"/>
        </a:p>
      </dsp:txBody>
      <dsp:txXfrm>
        <a:off x="6909643" y="3439570"/>
        <a:ext cx="640997" cy="8770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00A50-A40E-4C09-8AF7-27A87BA732D5}" type="datetimeFigureOut">
              <a:rPr lang="fr-FR" smtClean="0"/>
              <a:pPr/>
              <a:t>08/12/2021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D3EB05-EADD-467D-9269-522968D6601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5D3EB05-EADD-467D-9269-522968D66011}" type="slidenum">
              <a:rPr lang="fr-FR" smtClean="0"/>
              <a:pPr/>
              <a:t>14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F416335A-C5D1-4B61-A3F1-E767E483E46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16335A-C5D1-4B61-A3F1-E767E483E46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16335A-C5D1-4B61-A3F1-E767E483E46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16335A-C5D1-4B61-A3F1-E767E483E46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16335A-C5D1-4B61-A3F1-E767E483E46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16335A-C5D1-4B61-A3F1-E767E483E46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416335A-C5D1-4B61-A3F1-E767E483E46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416335A-C5D1-4B61-A3F1-E767E483E46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416335A-C5D1-4B61-A3F1-E767E483E46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16335A-C5D1-4B61-A3F1-E767E483E46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52B7DF2B-AC6C-47A9-890B-C396102723F5}" type="datetimeFigureOut">
              <a:rPr lang="fr-FR" smtClean="0"/>
              <a:pPr/>
              <a:t>08/12/2021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F416335A-C5D1-4B61-A3F1-E767E483E468}"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2B7DF2B-AC6C-47A9-890B-C396102723F5}" type="datetimeFigureOut">
              <a:rPr lang="fr-FR" smtClean="0"/>
              <a:pPr/>
              <a:t>08/12/2021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416335A-C5D1-4B61-A3F1-E767E483E468}"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39999">
              <a:srgbClr val="0A128C"/>
            </a:gs>
            <a:gs pos="70000">
              <a:srgbClr val="181CC7"/>
            </a:gs>
            <a:gs pos="88000">
              <a:srgbClr val="7005D4"/>
            </a:gs>
            <a:gs pos="100000">
              <a:srgbClr val="8C3D91"/>
            </a:gs>
          </a:gsLst>
          <a:lin ang="5400000" scaled="0"/>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323528" y="620688"/>
            <a:ext cx="8568952" cy="5976664"/>
          </a:xfrm>
        </p:spPr>
        <p:txBody>
          <a:bodyPr>
            <a:noAutofit/>
          </a:bodyPr>
          <a:lstStyle/>
          <a:p>
            <a:pPr algn="ctr"/>
            <a:br>
              <a:rPr lang="ar-DZ" sz="6000" b="1" dirty="0">
                <a:solidFill>
                  <a:schemeClr val="bg1"/>
                </a:solidFill>
                <a:latin typeface="Sakkal Majalla" pitchFamily="2" charset="-78"/>
                <a:cs typeface="Sakkal Majalla" pitchFamily="2" charset="-78"/>
              </a:rPr>
            </a:br>
            <a:br>
              <a:rPr lang="ar-DZ" sz="8800" b="1" dirty="0">
                <a:solidFill>
                  <a:schemeClr val="bg1"/>
                </a:solidFill>
                <a:latin typeface="Sakkal Majalla" pitchFamily="2" charset="-78"/>
                <a:cs typeface="Sakkal Majalla" pitchFamily="2" charset="-78"/>
              </a:rPr>
            </a:br>
            <a:br>
              <a:rPr lang="ar-DZ" sz="4000" b="1" dirty="0">
                <a:solidFill>
                  <a:schemeClr val="bg1"/>
                </a:solidFill>
                <a:latin typeface="Sakkal Majalla" pitchFamily="2" charset="-78"/>
                <a:cs typeface="Sakkal Majalla" pitchFamily="2" charset="-78"/>
              </a:rPr>
            </a:br>
            <a:br>
              <a:rPr lang="ar-DZ" sz="4000" b="1" dirty="0">
                <a:solidFill>
                  <a:schemeClr val="bg1"/>
                </a:solidFill>
                <a:latin typeface="Sakkal Majalla" pitchFamily="2" charset="-78"/>
                <a:cs typeface="Sakkal Majalla" pitchFamily="2" charset="-78"/>
              </a:rPr>
            </a:br>
            <a:br>
              <a:rPr lang="ar-DZ" sz="4000" dirty="0">
                <a:solidFill>
                  <a:schemeClr val="bg1"/>
                </a:solidFill>
                <a:latin typeface="Sakkal Majalla" pitchFamily="2" charset="-78"/>
                <a:cs typeface="Sakkal Majalla" pitchFamily="2" charset="-78"/>
              </a:rPr>
            </a:br>
            <a:br>
              <a:rPr lang="ar-DZ" sz="4000" dirty="0">
                <a:solidFill>
                  <a:schemeClr val="bg1"/>
                </a:solidFill>
                <a:latin typeface="Sakkal Majalla" pitchFamily="2" charset="-78"/>
                <a:cs typeface="Sakkal Majalla" pitchFamily="2" charset="-78"/>
              </a:rPr>
            </a:br>
            <a:br>
              <a:rPr lang="ar-DZ" sz="8000" dirty="0">
                <a:solidFill>
                  <a:schemeClr val="bg1"/>
                </a:solidFill>
                <a:latin typeface="Arabic Typesetting" pitchFamily="66" charset="-78"/>
                <a:cs typeface="Arabic Typesetting" pitchFamily="66" charset="-78"/>
              </a:rPr>
            </a:br>
            <a:br>
              <a:rPr lang="ar-DZ" sz="8000" dirty="0">
                <a:solidFill>
                  <a:schemeClr val="bg1"/>
                </a:solidFill>
                <a:latin typeface="Arabic Typesetting" pitchFamily="66" charset="-78"/>
                <a:cs typeface="Arabic Typesetting" pitchFamily="66" charset="-78"/>
              </a:rPr>
            </a:br>
            <a:r>
              <a:rPr lang="ar-DZ" sz="8000" dirty="0" err="1">
                <a:solidFill>
                  <a:schemeClr val="bg2">
                    <a:lumMod val="60000"/>
                    <a:lumOff val="40000"/>
                  </a:schemeClr>
                </a:solidFill>
                <a:latin typeface="Arabic Typesetting" pitchFamily="66" charset="-78"/>
                <a:cs typeface="Arabic Typesetting" pitchFamily="66" charset="-78"/>
              </a:rPr>
              <a:t>الحوكمة</a:t>
            </a:r>
            <a:r>
              <a:rPr lang="ar-DZ" sz="8000" dirty="0">
                <a:solidFill>
                  <a:schemeClr val="bg2">
                    <a:lumMod val="60000"/>
                    <a:lumOff val="40000"/>
                  </a:schemeClr>
                </a:solidFill>
                <a:latin typeface="Arabic Typesetting" pitchFamily="66" charset="-78"/>
                <a:cs typeface="Arabic Typesetting" pitchFamily="66" charset="-78"/>
              </a:rPr>
              <a:t> العالمية</a:t>
            </a:r>
            <a:br>
              <a:rPr lang="ar-DZ" sz="8000" dirty="0">
                <a:solidFill>
                  <a:schemeClr val="bg1"/>
                </a:solidFill>
                <a:latin typeface="Arabic Typesetting" pitchFamily="66" charset="-78"/>
                <a:cs typeface="Arabic Typesetting" pitchFamily="66" charset="-78"/>
              </a:rPr>
            </a:br>
            <a:r>
              <a:rPr lang="fr-FR" sz="8000" dirty="0">
                <a:solidFill>
                  <a:schemeClr val="bg2">
                    <a:lumMod val="60000"/>
                    <a:lumOff val="40000"/>
                  </a:schemeClr>
                </a:solidFill>
                <a:latin typeface="Arabic Typesetting" pitchFamily="66" charset="-78"/>
                <a:cs typeface="Arabic Typesetting" pitchFamily="66" charset="-78"/>
              </a:rPr>
              <a:t>Global </a:t>
            </a:r>
            <a:r>
              <a:rPr lang="fr-FR" sz="8000" dirty="0" err="1">
                <a:solidFill>
                  <a:schemeClr val="bg2">
                    <a:lumMod val="60000"/>
                    <a:lumOff val="40000"/>
                  </a:schemeClr>
                </a:solidFill>
                <a:latin typeface="Arabic Typesetting" pitchFamily="66" charset="-78"/>
                <a:cs typeface="Arabic Typesetting" pitchFamily="66" charset="-78"/>
              </a:rPr>
              <a:t>Governance</a:t>
            </a:r>
            <a:br>
              <a:rPr lang="ar-DZ" sz="8000" b="1" dirty="0">
                <a:solidFill>
                  <a:schemeClr val="bg1"/>
                </a:solidFill>
                <a:latin typeface="Sakkal Majalla" pitchFamily="2" charset="-78"/>
                <a:cs typeface="Sakkal Majalla" pitchFamily="2" charset="-78"/>
              </a:rPr>
            </a:br>
            <a:br>
              <a:rPr lang="ar-DZ" sz="8000" b="1" dirty="0">
                <a:solidFill>
                  <a:schemeClr val="bg1"/>
                </a:solidFill>
                <a:latin typeface="Sakkal Majalla" pitchFamily="2" charset="-78"/>
                <a:cs typeface="Sakkal Majalla" pitchFamily="2" charset="-78"/>
              </a:rPr>
            </a:br>
            <a:r>
              <a:rPr lang="ar-DZ" sz="2400" b="1" dirty="0">
                <a:solidFill>
                  <a:schemeClr val="bg1"/>
                </a:solidFill>
                <a:latin typeface="Sakkal Majalla" pitchFamily="2" charset="-78"/>
                <a:cs typeface="Sakkal Majalla" pitchFamily="2" charset="-78"/>
              </a:rPr>
              <a:t>شهــــــــــــرزاد خيـــــــــــــــــــر</a:t>
            </a:r>
            <a:br>
              <a:rPr lang="ar-DZ" sz="2400" b="1" dirty="0">
                <a:solidFill>
                  <a:schemeClr val="bg1"/>
                </a:solidFill>
                <a:latin typeface="Sakkal Majalla" pitchFamily="2" charset="-78"/>
                <a:cs typeface="Sakkal Majalla" pitchFamily="2" charset="-78"/>
              </a:rPr>
            </a:br>
            <a:r>
              <a:rPr lang="ar-DZ" sz="2400" b="1" dirty="0">
                <a:solidFill>
                  <a:schemeClr val="bg1"/>
                </a:solidFill>
                <a:latin typeface="Sakkal Majalla" pitchFamily="2" charset="-78"/>
                <a:cs typeface="Sakkal Majalla" pitchFamily="2" charset="-78"/>
              </a:rPr>
              <a:t>قســــــــــــــــــــم العلــــــــــــــــــــــــوم السياسيـــــــة، جامعـــــــــــــــــــة محمد الأمين دباغين</a:t>
            </a:r>
            <a:br>
              <a:rPr lang="fr-FR" sz="2400" dirty="0">
                <a:solidFill>
                  <a:schemeClr val="bg1"/>
                </a:solidFill>
                <a:latin typeface="Sakkal Majalla" pitchFamily="2" charset="-78"/>
                <a:cs typeface="Sakkal Majalla" pitchFamily="2" charset="-78"/>
              </a:rPr>
            </a:br>
            <a:r>
              <a:rPr lang="fr-FR" sz="2400" b="1" dirty="0">
                <a:solidFill>
                  <a:schemeClr val="bg1"/>
                </a:solidFill>
                <a:latin typeface="Sakkal Majalla" pitchFamily="2" charset="-78"/>
                <a:cs typeface="Sakkal Majalla" pitchFamily="2" charset="-78"/>
              </a:rPr>
              <a:t>chahrazedkhier@gmail.com</a:t>
            </a:r>
            <a:endParaRPr lang="fr-FR" sz="6800" dirty="0">
              <a:solidFill>
                <a:schemeClr val="bg1"/>
              </a:solidFill>
              <a:latin typeface="Sakkal Majalla" pitchFamily="2" charset="-78"/>
              <a:cs typeface="Sakkal Majalla" pitchFamily="2" charset="-78"/>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539552" y="908720"/>
            <a:ext cx="7704856" cy="3672408"/>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7200" dirty="0">
                <a:latin typeface="Arabic Typesetting" pitchFamily="66" charset="-78"/>
                <a:cs typeface="Arabic Typesetting" pitchFamily="66" charset="-78"/>
              </a:rPr>
              <a:t>ما مفهوم </a:t>
            </a:r>
            <a:r>
              <a:rPr lang="ar-DZ" sz="7200" dirty="0" err="1">
                <a:latin typeface="Arabic Typesetting" pitchFamily="66" charset="-78"/>
                <a:cs typeface="Arabic Typesetting" pitchFamily="66" charset="-78"/>
              </a:rPr>
              <a:t>الحوكمة</a:t>
            </a:r>
            <a:r>
              <a:rPr lang="ar-DZ" sz="7200" dirty="0">
                <a:latin typeface="Arabic Typesetting" pitchFamily="66" charset="-78"/>
                <a:cs typeface="Arabic Typesetting" pitchFamily="66" charset="-78"/>
              </a:rPr>
              <a:t> </a:t>
            </a:r>
            <a:r>
              <a:rPr lang="ar-DZ" sz="7200" dirty="0" err="1">
                <a:latin typeface="Arabic Typesetting" pitchFamily="66" charset="-78"/>
                <a:cs typeface="Arabic Typesetting" pitchFamily="66" charset="-78"/>
              </a:rPr>
              <a:t>العالمية؟</a:t>
            </a:r>
            <a:r>
              <a:rPr lang="ar-DZ" sz="7200" dirty="0">
                <a:latin typeface="Arabic Typesetting" pitchFamily="66" charset="-78"/>
                <a:cs typeface="Arabic Typesetting" pitchFamily="66" charset="-78"/>
              </a:rPr>
              <a:t> </a:t>
            </a:r>
          </a:p>
          <a:p>
            <a:pPr algn="ctr"/>
            <a:endParaRPr lang="fr-FR" dirty="0"/>
          </a:p>
        </p:txBody>
      </p:sp>
    </p:spTree>
  </p:cSld>
  <p:clrMapOvr>
    <a:masterClrMapping/>
  </p:clrMapOvr>
  <p:transition>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Public\Music\global governance\nadia-banteka-ingls-3-638.jpg"/>
          <p:cNvPicPr>
            <a:picLocks noChangeAspect="1" noChangeArrowheads="1"/>
          </p:cNvPicPr>
          <p:nvPr/>
        </p:nvPicPr>
        <p:blipFill>
          <a:blip r:embed="rId2" cstate="print"/>
          <a:srcRect/>
          <a:stretch>
            <a:fillRect/>
          </a:stretch>
        </p:blipFill>
        <p:spPr bwMode="auto">
          <a:xfrm>
            <a:off x="1533525" y="1147762"/>
            <a:ext cx="6076950" cy="4562475"/>
          </a:xfrm>
          <a:prstGeom prst="rect">
            <a:avLst/>
          </a:prstGeom>
          <a:noFill/>
        </p:spPr>
      </p:pic>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Public\Music\global governance\1-global-governance-18-638.jpg"/>
          <p:cNvPicPr>
            <a:picLocks noChangeAspect="1" noChangeArrowheads="1"/>
          </p:cNvPicPr>
          <p:nvPr/>
        </p:nvPicPr>
        <p:blipFill>
          <a:blip r:embed="rId2" cstate="print"/>
          <a:srcRect/>
          <a:stretch>
            <a:fillRect/>
          </a:stretch>
        </p:blipFill>
        <p:spPr bwMode="auto">
          <a:xfrm>
            <a:off x="755576" y="563692"/>
            <a:ext cx="7848872" cy="5673619"/>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305800" cy="980728"/>
          </a:xfrm>
        </p:spPr>
        <p:txBody>
          <a:bodyPr/>
          <a:lstStyle/>
          <a:p>
            <a:pPr algn="r" rtl="1"/>
            <a:r>
              <a:rPr lang="ar-DZ" b="1" dirty="0"/>
              <a:t>سياق بروز </a:t>
            </a:r>
            <a:r>
              <a:rPr lang="ar-DZ" b="1" dirty="0" err="1"/>
              <a:t>الحوكمة</a:t>
            </a:r>
            <a:r>
              <a:rPr lang="ar-DZ" b="1" dirty="0"/>
              <a:t> كمنظور معرفي جديد</a:t>
            </a:r>
            <a:endParaRPr lang="fr-FR" dirty="0"/>
          </a:p>
        </p:txBody>
      </p:sp>
      <p:sp>
        <p:nvSpPr>
          <p:cNvPr id="3" name="Rectangle à coins arrondis 2"/>
          <p:cNvSpPr/>
          <p:nvPr/>
        </p:nvSpPr>
        <p:spPr>
          <a:xfrm>
            <a:off x="251520" y="1196752"/>
            <a:ext cx="8352928" cy="1800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r>
              <a:rPr lang="ar-DZ"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 - دفع ضعف الدولة القومية الى</a:t>
            </a:r>
            <a:r>
              <a:rPr lang="fr-FR"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 </a:t>
            </a:r>
            <a:r>
              <a:rPr lang="ar-DZ"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بروز أصوات تنادي بشكل جدي لإعطاء بعد عالمي للعديد من أدوات الضبط والتنظيم التي</a:t>
            </a:r>
            <a:r>
              <a:rPr lang="fr-FR"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 </a:t>
            </a:r>
            <a:r>
              <a:rPr lang="ar-DZ"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لم تعد تعمل بشكل فعال</a:t>
            </a:r>
            <a:r>
              <a:rPr lang="fr-FR"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a:t>
            </a:r>
          </a:p>
        </p:txBody>
      </p:sp>
      <p:sp>
        <p:nvSpPr>
          <p:cNvPr id="4" name="Rectangle à coins arrondis 3"/>
          <p:cNvSpPr/>
          <p:nvPr/>
        </p:nvSpPr>
        <p:spPr>
          <a:xfrm>
            <a:off x="323528" y="3356992"/>
            <a:ext cx="8352928" cy="28803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r>
              <a:rPr lang="ar-DZ"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 بروز العديد من الخلافات والصراعات بين الدول والتكتلات </a:t>
            </a:r>
            <a:r>
              <a:rPr lang="ar-DZ" sz="2800" b="1" cap="all" dirty="0" err="1">
                <a:ln w="0"/>
                <a:solidFill>
                  <a:schemeClr val="tx1"/>
                </a:solidFill>
                <a:effectLst>
                  <a:reflection blurRad="12700" stA="50000" endPos="50000" dist="5000" dir="5400000" sy="-100000" rotWithShape="0"/>
                </a:effectLst>
                <a:latin typeface="Sakkal Majalla" pitchFamily="2" charset="-78"/>
                <a:cs typeface="Sakkal Majalla" pitchFamily="2" charset="-78"/>
              </a:rPr>
              <a:t>سيما</a:t>
            </a:r>
            <a:r>
              <a:rPr lang="ar-DZ"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 تلك المتعلقة </a:t>
            </a:r>
            <a:r>
              <a:rPr lang="ar-DZ" sz="2800" b="1" cap="all" dirty="0" err="1">
                <a:ln w="0"/>
                <a:solidFill>
                  <a:schemeClr val="tx1"/>
                </a:solidFill>
                <a:effectLst>
                  <a:reflection blurRad="12700" stA="50000" endPos="50000" dist="5000" dir="5400000" sy="-100000" rotWithShape="0"/>
                </a:effectLst>
                <a:latin typeface="Sakkal Majalla" pitchFamily="2" charset="-78"/>
                <a:cs typeface="Sakkal Majalla" pitchFamily="2" charset="-78"/>
              </a:rPr>
              <a:t>بالمعايير </a:t>
            </a:r>
            <a:r>
              <a:rPr lang="ar-DZ"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 التي ينبغي أن تحكم قضايا مثل التجارة والبيئة، وحقوق </a:t>
            </a:r>
            <a:r>
              <a:rPr lang="ar-DZ" sz="2800" b="1" cap="all" dirty="0" err="1">
                <a:ln w="0"/>
                <a:solidFill>
                  <a:schemeClr val="tx1"/>
                </a:solidFill>
                <a:effectLst>
                  <a:reflection blurRad="12700" stA="50000" endPos="50000" dist="5000" dir="5400000" sy="-100000" rotWithShape="0"/>
                </a:effectLst>
                <a:latin typeface="Sakkal Majalla" pitchFamily="2" charset="-78"/>
                <a:cs typeface="Sakkal Majalla" pitchFamily="2" charset="-78"/>
              </a:rPr>
              <a:t>الانسان </a:t>
            </a:r>
            <a:r>
              <a:rPr lang="ar-DZ"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.وقد أثارت تلك الخلافات مسألة هامة وهي مسألة </a:t>
            </a:r>
            <a:r>
              <a:rPr lang="ar-DZ" sz="2800" b="1" cap="all" dirty="0" err="1">
                <a:ln w="0"/>
                <a:solidFill>
                  <a:schemeClr val="tx1"/>
                </a:solidFill>
                <a:effectLst>
                  <a:reflection blurRad="12700" stA="50000" endPos="50000" dist="5000" dir="5400000" sy="-100000" rotWithShape="0"/>
                </a:effectLst>
                <a:latin typeface="Sakkal Majalla" pitchFamily="2" charset="-78"/>
                <a:cs typeface="Sakkal Majalla" pitchFamily="2" charset="-78"/>
              </a:rPr>
              <a:t>التحكيم </a:t>
            </a:r>
            <a:r>
              <a:rPr lang="ar-DZ"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.وهو يقتضي بلورة نظام </a:t>
            </a:r>
            <a:r>
              <a:rPr lang="ar-DZ" sz="2800" b="1" cap="all" dirty="0" err="1">
                <a:ln w="0"/>
                <a:solidFill>
                  <a:schemeClr val="tx1"/>
                </a:solidFill>
                <a:effectLst>
                  <a:reflection blurRad="12700" stA="50000" endPos="50000" dist="5000" dir="5400000" sy="-100000" rotWithShape="0"/>
                </a:effectLst>
                <a:latin typeface="Sakkal Majalla" pitchFamily="2" charset="-78"/>
                <a:cs typeface="Sakkal Majalla" pitchFamily="2" charset="-78"/>
              </a:rPr>
              <a:t>حوكمة</a:t>
            </a:r>
            <a:r>
              <a:rPr lang="ar-DZ"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rPr>
              <a:t> يتم بمقتضاه إدارة المجالات الاساسية التي تدخل ضمن مجال الاعتماد المتبادل للدولة.</a:t>
            </a:r>
            <a:endParaRPr lang="fr-FR" sz="2800" b="1" cap="all" dirty="0">
              <a:ln w="0"/>
              <a:solidFill>
                <a:schemeClr val="tx1"/>
              </a:solidFill>
              <a:effectLst>
                <a:reflection blurRad="12700" stA="50000" endPos="50000" dist="5000" dir="5400000" sy="-100000" rotWithShape="0"/>
              </a:effectLst>
              <a:latin typeface="Sakkal Majalla" pitchFamily="2" charset="-78"/>
              <a:cs typeface="Sakkal Majalla"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Rectangle à coins arrondis 2"/>
          <p:cNvSpPr/>
          <p:nvPr/>
        </p:nvSpPr>
        <p:spPr>
          <a:xfrm>
            <a:off x="323528" y="332656"/>
            <a:ext cx="8640960" cy="295232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DZ" sz="2800" dirty="0">
                <a:latin typeface="Sakkal Majalla" pitchFamily="2" charset="-78"/>
                <a:cs typeface="Sakkal Majalla" pitchFamily="2" charset="-78"/>
              </a:rPr>
              <a:t>- صعود موجة الرفض والتساؤل عن جدوى المعايير </a:t>
            </a:r>
            <a:r>
              <a:rPr lang="fr-FR" sz="2800" dirty="0">
                <a:latin typeface="Sakkal Majalla" pitchFamily="2" charset="-78"/>
                <a:cs typeface="Sakkal Majalla" pitchFamily="2" charset="-78"/>
              </a:rPr>
              <a:t>Standards</a:t>
            </a:r>
            <a:r>
              <a:rPr lang="fr-FR" sz="2800" b="1" dirty="0">
                <a:latin typeface="Sakkal Majalla" pitchFamily="2" charset="-78"/>
                <a:cs typeface="Sakkal Majalla" pitchFamily="2" charset="-78"/>
              </a:rPr>
              <a:t>) </a:t>
            </a:r>
            <a:r>
              <a:rPr lang="ar-DZ" sz="2800" b="1" dirty="0">
                <a:latin typeface="Sakkal Majalla" pitchFamily="2" charset="-78"/>
                <a:cs typeface="Sakkal Majalla" pitchFamily="2" charset="-78"/>
              </a:rPr>
              <a:t> ) والمؤسسات العالمية من </a:t>
            </a:r>
            <a:r>
              <a:rPr lang="ar-DZ" sz="2800" dirty="0">
                <a:latin typeface="Sakkal Majalla" pitchFamily="2" charset="-78"/>
                <a:cs typeface="Sakkal Majalla" pitchFamily="2" charset="-78"/>
              </a:rPr>
              <a:t>قبل الدول النامية، فقد وجدت هذه الدول نفسها مندمجة في الاقتصاد العالمي، إلا أن القوة الفعلية والمهيمنة على هذه المؤسسات الدولية ظلت محتكرة من قبل القوى الكبرى التي عادة ما تعطي الأفضلية والأسبقية </a:t>
            </a:r>
            <a:r>
              <a:rPr lang="ar-DZ" sz="2800" dirty="0" err="1">
                <a:latin typeface="Sakkal Majalla" pitchFamily="2" charset="-78"/>
                <a:cs typeface="Sakkal Majalla" pitchFamily="2" charset="-78"/>
              </a:rPr>
              <a:t>لمصالها.</a:t>
            </a:r>
            <a:endParaRPr lang="fr-FR"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akkal Majalla" pitchFamily="2" charset="-78"/>
              <a:cs typeface="Sakkal Majalla" pitchFamily="2" charset="-78"/>
            </a:endParaRPr>
          </a:p>
        </p:txBody>
      </p:sp>
      <p:sp>
        <p:nvSpPr>
          <p:cNvPr id="4" name="Rectangle à coins arrondis 3"/>
          <p:cNvSpPr/>
          <p:nvPr/>
        </p:nvSpPr>
        <p:spPr>
          <a:xfrm>
            <a:off x="323528" y="3645024"/>
            <a:ext cx="8640960" cy="295232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DZ" sz="2800" dirty="0">
                <a:latin typeface="Sakkal Majalla" pitchFamily="2" charset="-78"/>
                <a:cs typeface="Sakkal Majalla" pitchFamily="2" charset="-78"/>
              </a:rPr>
              <a:t>- يتم دائما ربط </a:t>
            </a:r>
            <a:r>
              <a:rPr lang="ar-DZ" sz="2800" dirty="0" err="1">
                <a:latin typeface="Sakkal Majalla" pitchFamily="2" charset="-78"/>
                <a:cs typeface="Sakkal Majalla" pitchFamily="2" charset="-78"/>
              </a:rPr>
              <a:t>الحوكمة</a:t>
            </a:r>
            <a:r>
              <a:rPr lang="ar-DZ" sz="2800" dirty="0">
                <a:latin typeface="Sakkal Majalla" pitchFamily="2" charset="-78"/>
                <a:cs typeface="Sakkal Majalla" pitchFamily="2" charset="-78"/>
              </a:rPr>
              <a:t> بتنامي </a:t>
            </a:r>
            <a:r>
              <a:rPr lang="ar-DZ" sz="2800" dirty="0" err="1">
                <a:latin typeface="Sakkal Majalla" pitchFamily="2" charset="-78"/>
                <a:cs typeface="Sakkal Majalla" pitchFamily="2" charset="-78"/>
              </a:rPr>
              <a:t>العولمة.</a:t>
            </a:r>
            <a:r>
              <a:rPr lang="ar-DZ" sz="2800" dirty="0">
                <a:latin typeface="Sakkal Majalla" pitchFamily="2" charset="-78"/>
                <a:cs typeface="Sakkal Majalla" pitchFamily="2" charset="-78"/>
              </a:rPr>
              <a:t> فكون العولمة تقوم بإعادة تشكيل المجالات السياسية والاقتصادية والاجتماعية والثقافية فإن عملية إعادة التشكيل هذه تتطلب آليات جديدة للضبط، وهو ما توفره </a:t>
            </a:r>
            <a:r>
              <a:rPr lang="ar-DZ" sz="2800" dirty="0" err="1">
                <a:latin typeface="Sakkal Majalla" pitchFamily="2" charset="-78"/>
                <a:cs typeface="Sakkal Majalla" pitchFamily="2" charset="-78"/>
              </a:rPr>
              <a:t>الحوكمة</a:t>
            </a:r>
            <a:r>
              <a:rPr lang="ar-DZ" sz="2800" dirty="0">
                <a:latin typeface="Sakkal Majalla" pitchFamily="2" charset="-78"/>
                <a:cs typeface="Sakkal Majalla" pitchFamily="2" charset="-78"/>
              </a:rPr>
              <a:t> كأسلوب جديد لإدارة شؤون المجتمعات الإنسانية.</a:t>
            </a:r>
            <a:endParaRPr lang="fr-FR" sz="2800" dirty="0">
              <a:latin typeface="Sakkal Majalla" pitchFamily="2" charset="-78"/>
              <a:cs typeface="Sakkal Majalla"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467544" y="1340768"/>
            <a:ext cx="8280920" cy="352839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r>
              <a:rPr lang="ar-DZ" sz="3200" b="1" cap="all">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أفرزت </a:t>
            </a:r>
            <a:r>
              <a:rPr lang="ar-DZ"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نهاية الحرب الباردة خلال الربع الأخير من القرن الماضي جملة من التحولات والتغيرات التي تميّزت بالعمق وسرعة الوتيرة، وساهمت في بروز </a:t>
            </a:r>
            <a:r>
              <a:rPr lang="ar-DZ" sz="32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مفهوم  </a:t>
            </a:r>
            <a:r>
              <a:rPr lang="ar-DZ"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a:t>
            </a:r>
            <a:r>
              <a:rPr lang="ar-DZ" sz="32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الحوكمة* .</a:t>
            </a:r>
            <a:r>
              <a:rPr lang="ar-DZ"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لقد أفضى هذا الوضع إلى ظهور الدعاوى التي تنادي بضرورة استبدال نموذج السياسة الدولية </a:t>
            </a:r>
            <a:r>
              <a:rPr lang="fr-FR"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International </a:t>
            </a:r>
            <a:r>
              <a:rPr lang="fr-FR" sz="32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politics</a:t>
            </a:r>
            <a:r>
              <a:rPr lang="fr-FR"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a:t>
            </a:r>
            <a:r>
              <a:rPr lang="ar-DZ"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بنموذج جديدة هو السياسة العالمية  </a:t>
            </a:r>
            <a:r>
              <a:rPr lang="fr-FR"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World </a:t>
            </a:r>
            <a:r>
              <a:rPr lang="fr-FR" sz="32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politics</a:t>
            </a:r>
            <a:r>
              <a:rPr lang="fr-FR"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a:t>
            </a:r>
            <a:r>
              <a:rPr lang="ar-DZ"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a:t>
            </a:r>
            <a:r>
              <a:rPr lang="ar-DZ" sz="32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a:t>
            </a:r>
            <a:r>
              <a:rPr lang="ar-DZ"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وما دعم من تنامي مطلب ترسيخ أسس هذا النموذج تزايد مستويات الوعي بالتهديدات ذات الصبغة العالمية.</a:t>
            </a:r>
            <a:endParaRPr lang="fr-FR" sz="32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899592" y="2132856"/>
            <a:ext cx="7344816" cy="2304256"/>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ar-DZ" sz="6000" dirty="0">
                <a:latin typeface="Arabic Typesetting" pitchFamily="66" charset="-78"/>
                <a:cs typeface="Arabic Typesetting" pitchFamily="66" charset="-78"/>
              </a:rPr>
              <a:t>كيف ينظر </a:t>
            </a:r>
            <a:r>
              <a:rPr lang="ar-DZ" sz="6000" dirty="0" err="1">
                <a:latin typeface="Arabic Typesetting" pitchFamily="66" charset="-78"/>
                <a:cs typeface="Arabic Typesetting" pitchFamily="66" charset="-78"/>
              </a:rPr>
              <a:t>للحوكمة</a:t>
            </a:r>
            <a:r>
              <a:rPr lang="ar-DZ" sz="6000" dirty="0">
                <a:latin typeface="Arabic Typesetting" pitchFamily="66" charset="-78"/>
                <a:cs typeface="Arabic Typesetting" pitchFamily="66" charset="-78"/>
              </a:rPr>
              <a:t> </a:t>
            </a:r>
            <a:r>
              <a:rPr lang="ar-DZ" sz="6000" dirty="0" err="1">
                <a:latin typeface="Arabic Typesetting" pitchFamily="66" charset="-78"/>
                <a:cs typeface="Arabic Typesetting" pitchFamily="66" charset="-78"/>
              </a:rPr>
              <a:t>العالمية ؟</a:t>
            </a:r>
            <a:endParaRPr lang="fr-FR" sz="6000" dirty="0">
              <a:latin typeface="Arabic Typesetting" pitchFamily="66" charset="-78"/>
              <a:cs typeface="Arabic Typesetting" pitchFamily="66"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539552" y="0"/>
            <a:ext cx="8136904" cy="1340768"/>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ar-DZ" sz="4000" dirty="0" err="1">
                <a:latin typeface="Arabic Typesetting" pitchFamily="66" charset="-78"/>
                <a:cs typeface="Arabic Typesetting" pitchFamily="66" charset="-78"/>
              </a:rPr>
              <a:t>الحوكمة</a:t>
            </a:r>
            <a:r>
              <a:rPr lang="ar-DZ" sz="4000" dirty="0">
                <a:latin typeface="Arabic Typesetting" pitchFamily="66" charset="-78"/>
                <a:cs typeface="Arabic Typesetting" pitchFamily="66" charset="-78"/>
              </a:rPr>
              <a:t> العالمية كظاهرة تعنى بتسيير المشاكل العالمية: ويتبنى هذا المنظور قطاع عريض من الادبيات الصادرة تحت عنوان </a:t>
            </a:r>
            <a:r>
              <a:rPr lang="ar-DZ" sz="4000" dirty="0" err="1">
                <a:latin typeface="Arabic Typesetting" pitchFamily="66" charset="-78"/>
                <a:cs typeface="Arabic Typesetting" pitchFamily="66" charset="-78"/>
              </a:rPr>
              <a:t>الحوكمة</a:t>
            </a:r>
            <a:r>
              <a:rPr lang="ar-DZ" sz="4000" dirty="0">
                <a:latin typeface="Arabic Typesetting" pitchFamily="66" charset="-78"/>
                <a:cs typeface="Arabic Typesetting" pitchFamily="66" charset="-78"/>
              </a:rPr>
              <a:t> العالمية.</a:t>
            </a:r>
            <a:endParaRPr lang="fr-FR" sz="4000" dirty="0">
              <a:latin typeface="Arabic Typesetting" pitchFamily="66" charset="-78"/>
              <a:cs typeface="Arabic Typesetting" pitchFamily="66" charset="-78"/>
            </a:endParaRPr>
          </a:p>
        </p:txBody>
      </p:sp>
      <p:sp>
        <p:nvSpPr>
          <p:cNvPr id="4" name="Rectangle à coins arrondis 3"/>
          <p:cNvSpPr/>
          <p:nvPr/>
        </p:nvSpPr>
        <p:spPr>
          <a:xfrm>
            <a:off x="539552" y="1628800"/>
            <a:ext cx="8136904" cy="1872208"/>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DZ" sz="4000" dirty="0" err="1">
                <a:latin typeface="Arabic Typesetting" pitchFamily="66" charset="-78"/>
                <a:cs typeface="Arabic Typesetting" pitchFamily="66" charset="-78"/>
              </a:rPr>
              <a:t>الحوكمة</a:t>
            </a:r>
            <a:r>
              <a:rPr lang="ar-DZ" sz="4000" dirty="0">
                <a:latin typeface="Arabic Typesetting" pitchFamily="66" charset="-78"/>
                <a:cs typeface="Arabic Typesetting" pitchFamily="66" charset="-78"/>
              </a:rPr>
              <a:t> العالمية </a:t>
            </a:r>
            <a:r>
              <a:rPr lang="ar-DZ" sz="4000" dirty="0" err="1">
                <a:latin typeface="Arabic Typesetting" pitchFamily="66" charset="-78"/>
                <a:cs typeface="Arabic Typesetting" pitchFamily="66" charset="-78"/>
              </a:rPr>
              <a:t>كمشروع </a:t>
            </a:r>
            <a:r>
              <a:rPr lang="ar-DZ" sz="4000" dirty="0">
                <a:latin typeface="Arabic Typesetting" pitchFamily="66" charset="-78"/>
                <a:cs typeface="Arabic Typesetting" pitchFamily="66" charset="-78"/>
              </a:rPr>
              <a:t>( نمو نظام عالمي </a:t>
            </a:r>
            <a:r>
              <a:rPr lang="ar-DZ" sz="4000" dirty="0" err="1">
                <a:latin typeface="Arabic Typesetting" pitchFamily="66" charset="-78"/>
                <a:cs typeface="Arabic Typesetting" pitchFamily="66" charset="-78"/>
              </a:rPr>
              <a:t>ليبرالي </a:t>
            </a:r>
            <a:r>
              <a:rPr lang="ar-DZ" sz="4000" dirty="0">
                <a:latin typeface="Arabic Typesetting" pitchFamily="66" charset="-78"/>
                <a:cs typeface="Arabic Typesetting" pitchFamily="66" charset="-78"/>
              </a:rPr>
              <a:t>): يعتقد متبنو هذا التصور أن نهاية الحرب الباردة اعطت فرصة ذهبية لقيام </a:t>
            </a:r>
            <a:r>
              <a:rPr lang="ar-DZ" sz="4000" dirty="0" err="1">
                <a:latin typeface="Arabic Typesetting" pitchFamily="66" charset="-78"/>
                <a:cs typeface="Arabic Typesetting" pitchFamily="66" charset="-78"/>
              </a:rPr>
              <a:t>حوكمة</a:t>
            </a:r>
            <a:r>
              <a:rPr lang="ar-DZ" sz="4000" dirty="0">
                <a:latin typeface="Arabic Typesetting" pitchFamily="66" charset="-78"/>
                <a:cs typeface="Arabic Typesetting" pitchFamily="66" charset="-78"/>
              </a:rPr>
              <a:t> عالمية على اساس نظام او مجتمع  ليبرالي سياسي واقتصادي.</a:t>
            </a:r>
            <a:endParaRPr lang="fr-FR" sz="4000" dirty="0">
              <a:latin typeface="Arabic Typesetting" pitchFamily="66" charset="-78"/>
              <a:cs typeface="Arabic Typesetting" pitchFamily="66" charset="-78"/>
            </a:endParaRPr>
          </a:p>
        </p:txBody>
      </p:sp>
      <p:sp>
        <p:nvSpPr>
          <p:cNvPr id="5" name="Rectangle à coins arrondis 4"/>
          <p:cNvSpPr/>
          <p:nvPr/>
        </p:nvSpPr>
        <p:spPr>
          <a:xfrm>
            <a:off x="467544" y="3717032"/>
            <a:ext cx="8136904" cy="28803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3200" b="1" dirty="0" err="1">
                <a:latin typeface="Arabic Typesetting" pitchFamily="66" charset="-78"/>
                <a:cs typeface="Arabic Typesetting" pitchFamily="66" charset="-78"/>
              </a:rPr>
              <a:t>الحوكمة</a:t>
            </a:r>
            <a:r>
              <a:rPr lang="ar-DZ" sz="3200" b="1" dirty="0">
                <a:latin typeface="Arabic Typesetting" pitchFamily="66" charset="-78"/>
                <a:cs typeface="Arabic Typesetting" pitchFamily="66" charset="-78"/>
              </a:rPr>
              <a:t> العالمية كتصور شامل </a:t>
            </a:r>
            <a:r>
              <a:rPr lang="ar-DZ" sz="3200" b="1" dirty="0" err="1">
                <a:latin typeface="Arabic Typesetting" pitchFamily="66" charset="-78"/>
                <a:cs typeface="Arabic Typesetting" pitchFamily="66" charset="-78"/>
              </a:rPr>
              <a:t>للعالم </a:t>
            </a:r>
            <a:r>
              <a:rPr lang="ar-DZ" sz="3200" b="1" dirty="0">
                <a:latin typeface="Arabic Typesetting" pitchFamily="66" charset="-78"/>
                <a:cs typeface="Arabic Typesetting" pitchFamily="66" charset="-78"/>
              </a:rPr>
              <a:t>( مقاربة تحليلية جديدة): يعتبر هذا المنظور </a:t>
            </a:r>
            <a:r>
              <a:rPr lang="ar-DZ" sz="3200" b="1" dirty="0" err="1">
                <a:latin typeface="Arabic Typesetting" pitchFamily="66" charset="-78"/>
                <a:cs typeface="Arabic Typesetting" pitchFamily="66" charset="-78"/>
              </a:rPr>
              <a:t>الحوكمة</a:t>
            </a:r>
            <a:r>
              <a:rPr lang="ar-DZ" sz="3200" b="1" dirty="0">
                <a:latin typeface="Arabic Typesetting" pitchFamily="66" charset="-78"/>
                <a:cs typeface="Arabic Typesetting" pitchFamily="66" charset="-78"/>
              </a:rPr>
              <a:t> العالمية </a:t>
            </a:r>
            <a:r>
              <a:rPr lang="ar-DZ" sz="3200" b="1" dirty="0" err="1">
                <a:latin typeface="Arabic Typesetting" pitchFamily="66" charset="-78"/>
                <a:cs typeface="Arabic Typesetting" pitchFamily="66" charset="-78"/>
              </a:rPr>
              <a:t>بالاساس</a:t>
            </a:r>
            <a:r>
              <a:rPr lang="ar-DZ" sz="3200" b="1" dirty="0">
                <a:latin typeface="Arabic Typesetting" pitchFamily="66" charset="-78"/>
                <a:cs typeface="Arabic Typesetting" pitchFamily="66" charset="-78"/>
              </a:rPr>
              <a:t> تحولا في فهمنا للسياسة العالمية وحقل العلاقات الدولية </a:t>
            </a:r>
            <a:r>
              <a:rPr lang="ar-DZ" sz="3200" b="1" dirty="0" err="1">
                <a:latin typeface="Arabic Typesetting" pitchFamily="66" charset="-78"/>
                <a:cs typeface="Arabic Typesetting" pitchFamily="66" charset="-78"/>
              </a:rPr>
              <a:t>معا.</a:t>
            </a:r>
            <a:r>
              <a:rPr lang="ar-DZ" sz="3200" b="1" dirty="0">
                <a:latin typeface="Arabic Typesetting" pitchFamily="66" charset="-78"/>
                <a:cs typeface="Arabic Typesetting" pitchFamily="66" charset="-78"/>
              </a:rPr>
              <a:t> وبالتالي هي اداة تحليلية للنظر الى السياسة العالمية بشكل مختلف عما دأب عليه الحقل منذ </a:t>
            </a:r>
            <a:r>
              <a:rPr lang="ar-DZ" sz="3200" b="1" dirty="0" err="1">
                <a:latin typeface="Arabic Typesetting" pitchFamily="66" charset="-78"/>
                <a:cs typeface="Arabic Typesetting" pitchFamily="66" charset="-78"/>
              </a:rPr>
              <a:t>تاسيسه</a:t>
            </a:r>
            <a:r>
              <a:rPr lang="ar-DZ" sz="3200" b="1" dirty="0">
                <a:latin typeface="Arabic Typesetting" pitchFamily="66" charset="-78"/>
                <a:cs typeface="Arabic Typesetting" pitchFamily="66" charset="-78"/>
              </a:rPr>
              <a:t>.على سبيل المثال توسيع مجال التحليل الى فواعل اخرى، و الاعتماد على القواعد </a:t>
            </a:r>
            <a:r>
              <a:rPr lang="ar-DZ" sz="3200" dirty="0">
                <a:latin typeface="Arabic Typesetting" pitchFamily="66" charset="-78"/>
                <a:cs typeface="Arabic Typesetting" pitchFamily="66" charset="-78"/>
              </a:rPr>
              <a:t>لكبح سلوك الافراد والدول بدل القوة.</a:t>
            </a:r>
            <a:endParaRPr lang="fr-FR" sz="3200" dirty="0">
              <a:latin typeface="Arabic Typesetting" pitchFamily="66" charset="-78"/>
              <a:cs typeface="Arabic Typesetting" pitchFamily="66" charset="-78"/>
            </a:endParaRPr>
          </a:p>
        </p:txBody>
      </p:sp>
    </p:spTree>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avec flèche vers le bas 1"/>
          <p:cNvSpPr/>
          <p:nvPr/>
        </p:nvSpPr>
        <p:spPr>
          <a:xfrm>
            <a:off x="323528" y="1484784"/>
            <a:ext cx="8280920" cy="4437112"/>
          </a:xfrm>
          <a:prstGeom prst="downArrowCallou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5400" dirty="0">
                <a:latin typeface="Arabic Typesetting" pitchFamily="66" charset="-78"/>
                <a:cs typeface="Arabic Typesetting" pitchFamily="66" charset="-78"/>
              </a:rPr>
              <a:t>سياق بروز </a:t>
            </a:r>
            <a:r>
              <a:rPr lang="ar-DZ" sz="5400" dirty="0" err="1">
                <a:latin typeface="Arabic Typesetting" pitchFamily="66" charset="-78"/>
                <a:cs typeface="Arabic Typesetting" pitchFamily="66" charset="-78"/>
              </a:rPr>
              <a:t>الحوكمة</a:t>
            </a:r>
            <a:r>
              <a:rPr lang="ar-DZ" sz="5400" dirty="0">
                <a:latin typeface="Arabic Typesetting" pitchFamily="66" charset="-78"/>
                <a:cs typeface="Arabic Typesetting" pitchFamily="66" charset="-78"/>
              </a:rPr>
              <a:t>  العالمية كنظام بديل لتسيير الشؤون العالمية </a:t>
            </a:r>
            <a:endParaRPr lang="fr-FR" sz="5400" dirty="0">
              <a:latin typeface="Arabic Typesetting" pitchFamily="66" charset="-78"/>
              <a:cs typeface="Arabic Typesetting" pitchFamily="66" charset="-78"/>
            </a:endParaRP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nvGraphicFramePr>
        <p:xfrm>
          <a:off x="323528" y="332656"/>
          <a:ext cx="8568952" cy="604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zoom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avec flèche vers le bas 1"/>
          <p:cNvSpPr/>
          <p:nvPr/>
        </p:nvSpPr>
        <p:spPr>
          <a:xfrm>
            <a:off x="827584" y="404664"/>
            <a:ext cx="7632848" cy="6669360"/>
          </a:xfrm>
          <a:prstGeom prst="downArrowCallout">
            <a:avLst>
              <a:gd name="adj1" fmla="val 25000"/>
              <a:gd name="adj2" fmla="val 25000"/>
              <a:gd name="adj3" fmla="val 25000"/>
              <a:gd name="adj4" fmla="val 698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899592" y="548680"/>
            <a:ext cx="7488832" cy="4093428"/>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lvl="0" indent="252413" algn="justLow" rtl="1" fontAlgn="base">
              <a:spcBef>
                <a:spcPct val="0"/>
              </a:spcBef>
              <a:spcAft>
                <a:spcPct val="0"/>
              </a:spcAft>
            </a:pPr>
            <a:r>
              <a:rPr lang="ar-DZ"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abic Typesetting" pitchFamily="66" charset="-78"/>
                <a:ea typeface="Times New Roman" pitchFamily="18" charset="0"/>
                <a:cs typeface="Arabic Typesetting" pitchFamily="66" charset="-78"/>
              </a:rPr>
              <a:t>الهدف من </a:t>
            </a:r>
            <a:r>
              <a:rPr lang="ar-DZ" sz="36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abic Typesetting" pitchFamily="66" charset="-78"/>
                <a:ea typeface="Times New Roman" pitchFamily="18" charset="0"/>
                <a:cs typeface="Arabic Typesetting" pitchFamily="66" charset="-78"/>
              </a:rPr>
              <a:t>المحاضرة:</a:t>
            </a:r>
            <a:endParaRPr lang="ar-DZ"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abic Typesetting" pitchFamily="66" charset="-78"/>
              <a:ea typeface="Times New Roman" pitchFamily="18" charset="0"/>
              <a:cs typeface="Arabic Typesetting" pitchFamily="66" charset="-78"/>
            </a:endParaRPr>
          </a:p>
          <a:p>
            <a:pPr lvl="0" indent="252413" algn="just" rtl="1" fontAlgn="base">
              <a:spcBef>
                <a:spcPct val="0"/>
              </a:spcBef>
              <a:spcAft>
                <a:spcPct val="0"/>
              </a:spcAft>
            </a:pPr>
            <a:r>
              <a:rPr lang="ar-DZ" sz="2800" dirty="0">
                <a:latin typeface="Arabic Typesetting" pitchFamily="66" charset="-78"/>
                <a:ea typeface="Times New Roman" pitchFamily="18" charset="0"/>
                <a:cs typeface="Arabic Typesetting" pitchFamily="66" charset="-78"/>
              </a:rPr>
              <a:t> </a:t>
            </a:r>
            <a:r>
              <a:rPr lang="ar-DZ" sz="3200" dirty="0">
                <a:latin typeface="Arabic Typesetting" pitchFamily="66" charset="-78"/>
                <a:ea typeface="Times New Roman" pitchFamily="18" charset="0"/>
                <a:cs typeface="Arabic Typesetting" pitchFamily="66" charset="-78"/>
              </a:rPr>
              <a:t>تمكين الطلبة من إدراك المفاهيم، النظريات والقضايا ذات العلاقة </a:t>
            </a:r>
            <a:r>
              <a:rPr lang="ar-DZ" sz="3200" dirty="0" err="1">
                <a:latin typeface="Arabic Typesetting" pitchFamily="66" charset="-78"/>
                <a:ea typeface="Times New Roman" pitchFamily="18" charset="0"/>
                <a:cs typeface="Arabic Typesetting" pitchFamily="66" charset="-78"/>
              </a:rPr>
              <a:t>بالحوكمة</a:t>
            </a:r>
            <a:r>
              <a:rPr lang="ar-DZ" sz="3200" dirty="0">
                <a:latin typeface="Arabic Typesetting" pitchFamily="66" charset="-78"/>
                <a:ea typeface="Times New Roman" pitchFamily="18" charset="0"/>
                <a:cs typeface="Arabic Typesetting" pitchFamily="66" charset="-78"/>
              </a:rPr>
              <a:t> العالمية، خاصة بعد أن شهد هذا المفهوم </a:t>
            </a:r>
            <a:r>
              <a:rPr lang="fr-FR" sz="3200" dirty="0">
                <a:latin typeface="Arabic Typesetting" pitchFamily="66" charset="-78"/>
                <a:ea typeface="Times New Roman" pitchFamily="18" charset="0"/>
                <a:cs typeface="Arabic Typesetting" pitchFamily="66" charset="-78"/>
              </a:rPr>
              <a:t>GLOBAL GOVERNANCE</a:t>
            </a:r>
            <a:r>
              <a:rPr lang="ar-DZ" sz="3200" dirty="0">
                <a:latin typeface="Arabic Typesetting" pitchFamily="66" charset="-78"/>
                <a:ea typeface="Times New Roman" pitchFamily="18" charset="0"/>
                <a:cs typeface="Arabic Typesetting" pitchFamily="66" charset="-78"/>
              </a:rPr>
              <a:t> منذ نهاية الحرب الباردة ذيوعا واسعا في معجم عدة حقول معرفية مثل العلوم الاقتصادية </a:t>
            </a:r>
            <a:r>
              <a:rPr lang="ar-DZ" sz="3200" dirty="0" err="1">
                <a:latin typeface="Arabic Typesetting" pitchFamily="66" charset="-78"/>
                <a:ea typeface="Times New Roman" pitchFamily="18" charset="0"/>
                <a:cs typeface="Arabic Typesetting" pitchFamily="66" charset="-78"/>
              </a:rPr>
              <a:t>والتسييرية</a:t>
            </a:r>
            <a:r>
              <a:rPr lang="ar-DZ" sz="3200" dirty="0">
                <a:latin typeface="Arabic Typesetting" pitchFamily="66" charset="-78"/>
                <a:ea typeface="Times New Roman" pitchFamily="18" charset="0"/>
                <a:cs typeface="Arabic Typesetting" pitchFamily="66" charset="-78"/>
              </a:rPr>
              <a:t>، وكذا العلوم السياسية والعلاقات الدولية, كما أنه مفهوم ذائع في الأوساط السياسية المحلية </a:t>
            </a:r>
            <a:r>
              <a:rPr lang="ar-DZ" sz="3200" dirty="0" err="1">
                <a:latin typeface="Arabic Typesetting" pitchFamily="66" charset="-78"/>
                <a:ea typeface="Times New Roman" pitchFamily="18" charset="0"/>
                <a:cs typeface="Arabic Typesetting" pitchFamily="66" charset="-78"/>
              </a:rPr>
              <a:t>والدولية.</a:t>
            </a:r>
            <a:r>
              <a:rPr lang="ar-DZ" sz="3200" dirty="0">
                <a:latin typeface="Arabic Typesetting" pitchFamily="66" charset="-78"/>
                <a:ea typeface="Times New Roman" pitchFamily="18" charset="0"/>
                <a:cs typeface="Arabic Typesetting" pitchFamily="66" charset="-78"/>
              </a:rPr>
              <a:t> ومع ذلك فهو مثير للجدل حول مجموعة من القضايا.</a:t>
            </a:r>
          </a:p>
          <a:p>
            <a:pPr lvl="0" indent="252413" algn="just" rtl="1" fontAlgn="base">
              <a:spcBef>
                <a:spcPct val="0"/>
              </a:spcBef>
              <a:spcAft>
                <a:spcPct val="0"/>
              </a:spcAft>
            </a:pPr>
            <a:r>
              <a:rPr lang="ar-DZ" sz="3200" dirty="0">
                <a:latin typeface="Arabic Typesetting" pitchFamily="66" charset="-78"/>
                <a:ea typeface="Times New Roman" pitchFamily="18" charset="0"/>
                <a:cs typeface="Arabic Typesetting" pitchFamily="66" charset="-78"/>
              </a:rPr>
              <a:t>المقياس بالحقيقة يحاول أن يجيب عن العديد من </a:t>
            </a:r>
            <a:r>
              <a:rPr lang="ar-DZ" sz="3200" dirty="0" err="1">
                <a:latin typeface="Arabic Typesetting" pitchFamily="66" charset="-78"/>
                <a:ea typeface="Times New Roman" pitchFamily="18" charset="0"/>
                <a:cs typeface="Arabic Typesetting" pitchFamily="66" charset="-78"/>
              </a:rPr>
              <a:t>التساؤلات </a:t>
            </a:r>
            <a:r>
              <a:rPr lang="ar-DZ" sz="3200" dirty="0">
                <a:latin typeface="Arabic Typesetting" pitchFamily="66" charset="-78"/>
                <a:ea typeface="Times New Roman" pitchFamily="18" charset="0"/>
                <a:cs typeface="Arabic Typesetting" pitchFamily="66" charset="-78"/>
              </a:rPr>
              <a:t>، ولكن أكثر  الانشغالات التي تطرح عادة من قبل مخابر البحث في </a:t>
            </a:r>
            <a:r>
              <a:rPr lang="ar-DZ" sz="3200" dirty="0" err="1">
                <a:latin typeface="Arabic Typesetting" pitchFamily="66" charset="-78"/>
                <a:ea typeface="Times New Roman" pitchFamily="18" charset="0"/>
                <a:cs typeface="Arabic Typesetting" pitchFamily="66" charset="-78"/>
              </a:rPr>
              <a:t>الحوكمة</a:t>
            </a:r>
            <a:r>
              <a:rPr lang="ar-DZ" sz="3200" dirty="0">
                <a:latin typeface="Arabic Typesetting" pitchFamily="66" charset="-78"/>
                <a:ea typeface="Times New Roman" pitchFamily="18" charset="0"/>
                <a:cs typeface="Arabic Typesetting" pitchFamily="66" charset="-78"/>
              </a:rPr>
              <a:t> العالية </a:t>
            </a:r>
            <a:r>
              <a:rPr lang="ar-DZ" sz="3200" dirty="0" err="1">
                <a:latin typeface="Arabic Typesetting" pitchFamily="66" charset="-78"/>
                <a:ea typeface="Times New Roman" pitchFamily="18" charset="0"/>
                <a:cs typeface="Arabic Typesetting" pitchFamily="66" charset="-78"/>
              </a:rPr>
              <a:t>هو :</a:t>
            </a:r>
            <a:endParaRPr lang="ar-DZ" sz="3200" dirty="0">
              <a:latin typeface="Arabic Typesetting" pitchFamily="66" charset="-78"/>
              <a:ea typeface="Times New Roman" pitchFamily="18" charset="0"/>
              <a:cs typeface="Arabic Typesetting" pitchFamily="66" charset="-78"/>
            </a:endParaRPr>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p:cNvGrpSpPr/>
          <p:nvPr/>
        </p:nvGrpSpPr>
        <p:grpSpPr>
          <a:xfrm>
            <a:off x="323528" y="1124744"/>
            <a:ext cx="8408719" cy="4320480"/>
            <a:chOff x="824905" y="4704008"/>
            <a:chExt cx="8131438" cy="1814601"/>
          </a:xfrm>
        </p:grpSpPr>
        <p:sp>
          <p:nvSpPr>
            <p:cNvPr id="3" name="Rectangle à coins arrondis 2"/>
            <p:cNvSpPr/>
            <p:nvPr/>
          </p:nvSpPr>
          <p:spPr>
            <a:xfrm>
              <a:off x="907664" y="4704008"/>
              <a:ext cx="8048679" cy="1814601"/>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 name="Rectangle 3"/>
            <p:cNvSpPr/>
            <p:nvPr/>
          </p:nvSpPr>
          <p:spPr>
            <a:xfrm>
              <a:off x="824905" y="5093407"/>
              <a:ext cx="7787615" cy="106053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r" defTabSz="711200" rtl="1">
                <a:lnSpc>
                  <a:spcPct val="90000"/>
                </a:lnSpc>
                <a:spcBef>
                  <a:spcPct val="0"/>
                </a:spcBef>
                <a:spcAft>
                  <a:spcPct val="35000"/>
                </a:spcAft>
              </a:pPr>
              <a:r>
                <a:rPr lang="ar-DZ" sz="3600" kern="1200" dirty="0">
                  <a:latin typeface="Arabic Typesetting" pitchFamily="66" charset="-78"/>
                  <a:cs typeface="Arabic Typesetting" pitchFamily="66" charset="-78"/>
                </a:rPr>
                <a:t>تيار  يسعى بكل ايجابية الى استيعاب كل الممارسات الجديدة التي تظهر على الحلبة </a:t>
              </a:r>
              <a:r>
                <a:rPr lang="ar-DZ" sz="3600" kern="1200" dirty="0" err="1">
                  <a:latin typeface="Arabic Typesetting" pitchFamily="66" charset="-78"/>
                  <a:cs typeface="Arabic Typesetting" pitchFamily="66" charset="-78"/>
                </a:rPr>
                <a:t>العالمية </a:t>
              </a:r>
              <a:r>
                <a:rPr lang="ar-DZ" sz="3600" kern="1200" dirty="0">
                  <a:latin typeface="Arabic Typesetting" pitchFamily="66" charset="-78"/>
                  <a:cs typeface="Arabic Typesetting" pitchFamily="66" charset="-78"/>
                </a:rPr>
                <a:t>– جيمس </a:t>
              </a:r>
              <a:r>
                <a:rPr lang="ar-DZ" sz="3600" kern="1200" dirty="0" err="1">
                  <a:latin typeface="Arabic Typesetting" pitchFamily="66" charset="-78"/>
                  <a:cs typeface="Arabic Typesetting" pitchFamily="66" charset="-78"/>
                </a:rPr>
                <a:t>روزنو</a:t>
              </a:r>
              <a:r>
                <a:rPr lang="ar-DZ" sz="3600" kern="1200" dirty="0">
                  <a:latin typeface="Arabic Typesetting" pitchFamily="66" charset="-78"/>
                  <a:cs typeface="Arabic Typesetting" pitchFamily="66" charset="-78"/>
                </a:rPr>
                <a:t>- من المؤيدين </a:t>
              </a:r>
              <a:r>
                <a:rPr lang="ar-DZ" sz="3600" kern="1200" dirty="0" err="1">
                  <a:latin typeface="Arabic Typesetting" pitchFamily="66" charset="-78"/>
                  <a:cs typeface="Arabic Typesetting" pitchFamily="66" charset="-78"/>
                </a:rPr>
                <a:t>لانماط</a:t>
              </a:r>
              <a:r>
                <a:rPr lang="ar-DZ" sz="3600" kern="1200" dirty="0">
                  <a:latin typeface="Arabic Typesetting" pitchFamily="66" charset="-78"/>
                  <a:cs typeface="Arabic Typesetting" pitchFamily="66" charset="-78"/>
                </a:rPr>
                <a:t> </a:t>
              </a:r>
              <a:r>
                <a:rPr lang="ar-DZ" sz="3600" kern="1200" dirty="0" err="1">
                  <a:latin typeface="Arabic Typesetting" pitchFamily="66" charset="-78"/>
                  <a:cs typeface="Arabic Typesetting" pitchFamily="66" charset="-78"/>
                </a:rPr>
                <a:t>الحوكمة</a:t>
              </a:r>
              <a:r>
                <a:rPr lang="ar-DZ" sz="3600" kern="1200" dirty="0">
                  <a:latin typeface="Arabic Typesetting" pitchFamily="66" charset="-78"/>
                  <a:cs typeface="Arabic Typesetting" pitchFamily="66" charset="-78"/>
                </a:rPr>
                <a:t> العالمية </a:t>
              </a:r>
              <a:r>
                <a:rPr lang="ar-DZ" sz="3600" kern="1200" dirty="0" err="1">
                  <a:latin typeface="Arabic Typesetting" pitchFamily="66" charset="-78"/>
                  <a:cs typeface="Arabic Typesetting" pitchFamily="66" charset="-78"/>
                </a:rPr>
                <a:t>الجديدة.</a:t>
              </a:r>
              <a:r>
                <a:rPr lang="ar-DZ" sz="3600" kern="1200" dirty="0">
                  <a:latin typeface="Arabic Typesetting" pitchFamily="66" charset="-78"/>
                  <a:cs typeface="Arabic Typesetting" pitchFamily="66" charset="-78"/>
                </a:rPr>
                <a:t> </a:t>
              </a:r>
              <a:r>
                <a:rPr lang="ar-DZ" sz="3600" dirty="0">
                  <a:latin typeface="Arabic Typesetting" pitchFamily="66" charset="-78"/>
                  <a:cs typeface="Arabic Typesetting" pitchFamily="66" charset="-78"/>
                </a:rPr>
                <a:t> إذ </a:t>
              </a:r>
              <a:r>
                <a:rPr lang="ar-DZ" sz="3600" kern="1200" dirty="0">
                  <a:latin typeface="Arabic Typesetting" pitchFamily="66" charset="-78"/>
                  <a:cs typeface="Arabic Typesetting" pitchFamily="66" charset="-78"/>
                </a:rPr>
                <a:t>يعتبر من بين أوائل</a:t>
              </a:r>
              <a:r>
                <a:rPr lang="fr-FR" sz="3600" kern="1200" dirty="0">
                  <a:latin typeface="Arabic Typesetting" pitchFamily="66" charset="-78"/>
                  <a:cs typeface="Arabic Typesetting" pitchFamily="66" charset="-78"/>
                </a:rPr>
                <a:t> </a:t>
              </a:r>
              <a:r>
                <a:rPr lang="ar-DZ" sz="3600" kern="1200" dirty="0">
                  <a:latin typeface="Arabic Typesetting" pitchFamily="66" charset="-78"/>
                  <a:cs typeface="Arabic Typesetting" pitchFamily="66" charset="-78"/>
                </a:rPr>
                <a:t>الكتاب المساهمين في النقاش حول </a:t>
              </a:r>
              <a:r>
                <a:rPr lang="ar-DZ" sz="3600" kern="1200" dirty="0" err="1">
                  <a:latin typeface="Arabic Typesetting" pitchFamily="66" charset="-78"/>
                  <a:cs typeface="Arabic Typesetting" pitchFamily="66" charset="-78"/>
                </a:rPr>
                <a:t>الحوكمة</a:t>
              </a:r>
              <a:r>
                <a:rPr lang="ar-DZ" sz="3600" kern="1200" dirty="0">
                  <a:latin typeface="Arabic Typesetting" pitchFamily="66" charset="-78"/>
                  <a:cs typeface="Arabic Typesetting" pitchFamily="66" charset="-78"/>
                </a:rPr>
                <a:t> العالمية، غير أن هذا لم يمنع من وجود نظرة</a:t>
              </a:r>
              <a:r>
                <a:rPr lang="fr-FR" sz="3600" kern="1200" dirty="0">
                  <a:latin typeface="Arabic Typesetting" pitchFamily="66" charset="-78"/>
                  <a:cs typeface="Arabic Typesetting" pitchFamily="66" charset="-78"/>
                </a:rPr>
                <a:t> </a:t>
              </a:r>
              <a:r>
                <a:rPr lang="ar-DZ" sz="3600" kern="1200" dirty="0">
                  <a:latin typeface="Arabic Typesetting" pitchFamily="66" charset="-78"/>
                  <a:cs typeface="Arabic Typesetting" pitchFamily="66" charset="-78"/>
                </a:rPr>
                <a:t>تشاؤمية نوعا ما في تفكيره في </a:t>
              </a:r>
              <a:r>
                <a:rPr lang="ar-DZ" sz="3600" kern="1200" dirty="0" err="1">
                  <a:latin typeface="Arabic Typesetting" pitchFamily="66" charset="-78"/>
                  <a:cs typeface="Arabic Typesetting" pitchFamily="66" charset="-78"/>
                </a:rPr>
                <a:t>الحوكمة</a:t>
              </a:r>
              <a:r>
                <a:rPr lang="ar-DZ" sz="3600" kern="1200" dirty="0">
                  <a:latin typeface="Arabic Typesetting" pitchFamily="66" charset="-78"/>
                  <a:cs typeface="Arabic Typesetting" pitchFamily="66" charset="-78"/>
                </a:rPr>
                <a:t> العالمية، ا ولتي مفادها أن النقاش حول </a:t>
              </a:r>
              <a:r>
                <a:rPr lang="ar-DZ" sz="3600" kern="1200" dirty="0" err="1">
                  <a:latin typeface="Arabic Typesetting" pitchFamily="66" charset="-78"/>
                  <a:cs typeface="Arabic Typesetting" pitchFamily="66" charset="-78"/>
                </a:rPr>
                <a:t>الحوكمة</a:t>
              </a:r>
              <a:r>
                <a:rPr lang="fr-FR" sz="3600" kern="1200" dirty="0">
                  <a:latin typeface="Arabic Typesetting" pitchFamily="66" charset="-78"/>
                  <a:cs typeface="Arabic Typesetting" pitchFamily="66" charset="-78"/>
                </a:rPr>
                <a:t> </a:t>
              </a:r>
              <a:r>
                <a:rPr lang="ar-DZ" sz="3600" kern="1200" dirty="0">
                  <a:latin typeface="Arabic Typesetting" pitchFamily="66" charset="-78"/>
                  <a:cs typeface="Arabic Typesetting" pitchFamily="66" charset="-78"/>
                </a:rPr>
                <a:t>العالمية لم </a:t>
              </a:r>
              <a:r>
                <a:rPr lang="ar-DZ" sz="3600" kern="1200" dirty="0" err="1">
                  <a:latin typeface="Arabic Typesetting" pitchFamily="66" charset="-78"/>
                  <a:cs typeface="Arabic Typesetting" pitchFamily="66" charset="-78"/>
                </a:rPr>
                <a:t>يتخَّ</a:t>
              </a:r>
              <a:r>
                <a:rPr lang="ar-DZ" sz="3600" kern="1200" dirty="0">
                  <a:latin typeface="Arabic Typesetting" pitchFamily="66" charset="-78"/>
                  <a:cs typeface="Arabic Typesetting" pitchFamily="66" charset="-78"/>
                </a:rPr>
                <a:t> ل فعلا عن مفهوم النظام الدولي الفوضوي، ولم يساهم بعد في النظام السياسي</a:t>
              </a:r>
              <a:r>
                <a:rPr lang="fr-FR" sz="3600" kern="1200" dirty="0">
                  <a:latin typeface="Arabic Typesetting" pitchFamily="66" charset="-78"/>
                  <a:cs typeface="Arabic Typesetting" pitchFamily="66" charset="-78"/>
                </a:rPr>
                <a:t> </a:t>
              </a:r>
              <a:r>
                <a:rPr lang="ar-DZ" sz="3600" kern="1200" dirty="0">
                  <a:latin typeface="Arabic Typesetting" pitchFamily="66" charset="-78"/>
                  <a:cs typeface="Arabic Typesetting" pitchFamily="66" charset="-78"/>
                </a:rPr>
                <a:t>العالمي</a:t>
              </a:r>
              <a:endParaRPr lang="fr-FR" sz="3600" kern="1200" dirty="0">
                <a:latin typeface="Arabic Typesetting" pitchFamily="66" charset="-78"/>
                <a:cs typeface="Arabic Typesetting" pitchFamily="66" charset="-78"/>
              </a:endParaRPr>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91072" y="1484784"/>
            <a:ext cx="7813376" cy="2308324"/>
          </a:xfrm>
          <a:prstGeom prst="rect">
            <a:avLst/>
          </a:prstGeom>
          <a:noFill/>
        </p:spPr>
        <p:txBody>
          <a:bodyPr wrap="square" rtlCol="0">
            <a:spAutoFit/>
          </a:bodyPr>
          <a:lstStyle/>
          <a:p>
            <a:r>
              <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a:t>
            </a:r>
            <a:r>
              <a:rPr lang="fr-FR" sz="48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we</a:t>
            </a:r>
            <a:r>
              <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a:t>
            </a:r>
            <a:r>
              <a:rPr lang="fr-FR" sz="48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need</a:t>
            </a:r>
            <a:r>
              <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 </a:t>
            </a:r>
            <a:r>
              <a:rPr lang="fr-FR" sz="48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théoriests</a:t>
            </a:r>
            <a:r>
              <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glasses-  to </a:t>
            </a:r>
            <a:r>
              <a:rPr lang="fr-FR" sz="48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see</a:t>
            </a:r>
            <a:r>
              <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the case</a:t>
            </a:r>
            <a:r>
              <a:rPr lang="ar-DZ"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a:t>
            </a:r>
            <a:r>
              <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a:t>
            </a:r>
            <a:r>
              <a:rPr lang="fr-FR" sz="48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clearly</a:t>
            </a:r>
            <a:r>
              <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a:t>
            </a:r>
          </a:p>
          <a:p>
            <a:r>
              <a:rPr lang="fr-FR" sz="48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We</a:t>
            </a:r>
            <a:r>
              <a:rPr lang="ar-DZ"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a:t>
            </a:r>
            <a:r>
              <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a:t>
            </a:r>
            <a:r>
              <a:rPr lang="fr-FR" sz="48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need</a:t>
            </a:r>
            <a:r>
              <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a:t>
            </a:r>
            <a:r>
              <a:rPr lang="ar-DZ"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 </a:t>
            </a:r>
            <a:r>
              <a:rPr lang="fr-FR" sz="48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abic Typesetting" pitchFamily="66" charset="-78"/>
                <a:cs typeface="Arabic Typesetting" pitchFamily="66" charset="-78"/>
              </a:rPr>
              <a:t>theories</a:t>
            </a:r>
            <a:endParaRPr lang="fr-FR" sz="4800" dirty="0">
              <a:effectLst>
                <a:glow rad="228600">
                  <a:schemeClr val="accent3">
                    <a:satMod val="175000"/>
                    <a:alpha val="40000"/>
                  </a:schemeClr>
                </a:glow>
              </a:effectLst>
              <a:latin typeface="Arabic Typesetting" pitchFamily="66" charset="-78"/>
              <a:cs typeface="Arabic Typesetting" pitchFamily="66" charset="-78"/>
            </a:endParaRPr>
          </a:p>
        </p:txBody>
      </p:sp>
    </p:spTree>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332656"/>
            <a:ext cx="8280920" cy="6278642"/>
          </a:xfrm>
          <a:prstGeom prst="rect">
            <a:avLst/>
          </a:prstGeom>
          <a:noFill/>
        </p:spPr>
        <p:txBody>
          <a:bodyPr wrap="square" rtlCol="0">
            <a:spAutoFit/>
          </a:bodyPr>
          <a:lstStyle/>
          <a:p>
            <a:pPr algn="r" rtl="1"/>
            <a:r>
              <a:rPr lang="fr-FR" dirty="0" err="1"/>
              <a:t>Big</a:t>
            </a:r>
            <a:r>
              <a:rPr lang="fr-FR" dirty="0"/>
              <a:t> </a:t>
            </a:r>
            <a:r>
              <a:rPr lang="fr-FR" dirty="0" err="1"/>
              <a:t>brother</a:t>
            </a:r>
            <a:r>
              <a:rPr lang="fr-FR" dirty="0"/>
              <a:t> </a:t>
            </a:r>
            <a:r>
              <a:rPr lang="fr-FR" dirty="0" err="1"/>
              <a:t>is</a:t>
            </a:r>
            <a:r>
              <a:rPr lang="fr-FR" dirty="0"/>
              <a:t> </a:t>
            </a:r>
            <a:r>
              <a:rPr lang="fr-FR" dirty="0" err="1"/>
              <a:t>watching</a:t>
            </a:r>
            <a:r>
              <a:rPr lang="fr-FR" dirty="0"/>
              <a:t> </a:t>
            </a:r>
            <a:r>
              <a:rPr lang="fr-FR" sz="3200" dirty="0" err="1">
                <a:latin typeface="Arabic Typesetting" pitchFamily="66" charset="-78"/>
                <a:cs typeface="Arabic Typesetting" pitchFamily="66" charset="-78"/>
              </a:rPr>
              <a:t>you</a:t>
            </a:r>
            <a:r>
              <a:rPr lang="ar-DZ" sz="3200" dirty="0">
                <a:latin typeface="Arabic Typesetting" pitchFamily="66" charset="-78"/>
                <a:cs typeface="Arabic Typesetting" pitchFamily="66" charset="-78"/>
              </a:rPr>
              <a:t> هو تماما </a:t>
            </a:r>
            <a:r>
              <a:rPr lang="ar-DZ" sz="3200" dirty="0" err="1">
                <a:latin typeface="Arabic Typesetting" pitchFamily="66" charset="-78"/>
                <a:cs typeface="Arabic Typesetting" pitchFamily="66" charset="-78"/>
              </a:rPr>
              <a:t>ماتفعله</a:t>
            </a:r>
            <a:r>
              <a:rPr lang="ar-DZ" sz="3200" dirty="0">
                <a:latin typeface="Arabic Typesetting" pitchFamily="66" charset="-78"/>
                <a:cs typeface="Arabic Typesetting" pitchFamily="66" charset="-78"/>
              </a:rPr>
              <a:t> المؤسسات الحاكمة في الولايات المتحدة الامريكية من خلال اثبات درجة اليقين المعرفي الذي تزودك </a:t>
            </a:r>
            <a:r>
              <a:rPr lang="ar-DZ" sz="3200" dirty="0" err="1">
                <a:latin typeface="Arabic Typesetting" pitchFamily="66" charset="-78"/>
                <a:cs typeface="Arabic Typesetting" pitchFamily="66" charset="-78"/>
              </a:rPr>
              <a:t>به</a:t>
            </a:r>
            <a:r>
              <a:rPr lang="ar-DZ" sz="3200" dirty="0">
                <a:latin typeface="Arabic Typesetting" pitchFamily="66" charset="-78"/>
                <a:cs typeface="Arabic Typesetting" pitchFamily="66" charset="-78"/>
              </a:rPr>
              <a:t> النظريات الكبرى ومدى </a:t>
            </a:r>
            <a:r>
              <a:rPr lang="ar-DZ" sz="3200" dirty="0" err="1">
                <a:latin typeface="Arabic Typesetting" pitchFamily="66" charset="-78"/>
                <a:cs typeface="Arabic Typesetting" pitchFamily="66" charset="-78"/>
              </a:rPr>
              <a:t>نجاعتها</a:t>
            </a:r>
            <a:r>
              <a:rPr lang="ar-DZ" sz="3200" dirty="0">
                <a:latin typeface="Arabic Typesetting" pitchFamily="66" charset="-78"/>
                <a:cs typeface="Arabic Typesetting" pitchFamily="66" charset="-78"/>
              </a:rPr>
              <a:t> و قوتها و سلامتها التفسيرية في الوقت الذي تعتبر </a:t>
            </a:r>
            <a:r>
              <a:rPr lang="ar-DZ" sz="3200" dirty="0" err="1">
                <a:latin typeface="Arabic Typesetting" pitchFamily="66" charset="-78"/>
                <a:cs typeface="Arabic Typesetting" pitchFamily="66" charset="-78"/>
              </a:rPr>
              <a:t>بالاصل</a:t>
            </a:r>
            <a:r>
              <a:rPr lang="ar-DZ" sz="3200" dirty="0">
                <a:latin typeface="Arabic Typesetting" pitchFamily="66" charset="-78"/>
                <a:cs typeface="Arabic Typesetting" pitchFamily="66" charset="-78"/>
              </a:rPr>
              <a:t> </a:t>
            </a:r>
            <a:r>
              <a:rPr lang="ar-DZ" sz="3200" dirty="0" err="1">
                <a:latin typeface="Arabic Typesetting" pitchFamily="66" charset="-78"/>
                <a:cs typeface="Arabic Typesetting" pitchFamily="66" charset="-78"/>
              </a:rPr>
              <a:t>محافظة.</a:t>
            </a:r>
            <a:r>
              <a:rPr lang="ar-DZ" sz="3200" dirty="0">
                <a:latin typeface="Arabic Typesetting" pitchFamily="66" charset="-78"/>
                <a:cs typeface="Arabic Typesetting" pitchFamily="66" charset="-78"/>
              </a:rPr>
              <a:t> </a:t>
            </a:r>
          </a:p>
          <a:p>
            <a:pPr algn="r" rtl="1"/>
            <a:r>
              <a:rPr lang="ar-DZ" sz="3200" dirty="0">
                <a:latin typeface="Arabic Typesetting" pitchFamily="66" charset="-78"/>
                <a:cs typeface="Arabic Typesetting" pitchFamily="66" charset="-78"/>
              </a:rPr>
              <a:t>فلو نلاحظ بعض المقاربات الخطية التبسيطية للظاهرة السياسية او الاجتماعية او </a:t>
            </a:r>
            <a:r>
              <a:rPr lang="ar-DZ" sz="3200" dirty="0" err="1">
                <a:latin typeface="Arabic Typesetting" pitchFamily="66" charset="-78"/>
                <a:cs typeface="Arabic Typesetting" pitchFamily="66" charset="-78"/>
              </a:rPr>
              <a:t>الاقتصادية </a:t>
            </a:r>
            <a:r>
              <a:rPr lang="ar-DZ" sz="3200" dirty="0">
                <a:latin typeface="Arabic Typesetting" pitchFamily="66" charset="-78"/>
                <a:cs typeface="Arabic Typesetting" pitchFamily="66" charset="-78"/>
              </a:rPr>
              <a:t>..الخ نجدها اكثر ميلا للادعاء بالشرعية الفكرية من خلال اقتراح تفسيرات بسيطة بعدد قليل من </a:t>
            </a:r>
            <a:r>
              <a:rPr lang="ar-DZ" sz="3200" dirty="0" err="1">
                <a:latin typeface="Arabic Typesetting" pitchFamily="66" charset="-78"/>
                <a:cs typeface="Arabic Typesetting" pitchFamily="66" charset="-78"/>
              </a:rPr>
              <a:t>المتغيرت</a:t>
            </a:r>
            <a:r>
              <a:rPr lang="ar-DZ" sz="3200" dirty="0">
                <a:latin typeface="Arabic Typesetting" pitchFamily="66" charset="-78"/>
                <a:cs typeface="Arabic Typesetting" pitchFamily="66" charset="-78"/>
              </a:rPr>
              <a:t> – </a:t>
            </a:r>
            <a:r>
              <a:rPr lang="ar-DZ" sz="3200" dirty="0" err="1">
                <a:latin typeface="Arabic Typesetting" pitchFamily="66" charset="-78"/>
                <a:cs typeface="Arabic Typesetting" pitchFamily="66" charset="-78"/>
              </a:rPr>
              <a:t>القوة </a:t>
            </a:r>
            <a:r>
              <a:rPr lang="ar-DZ" sz="3200" dirty="0">
                <a:latin typeface="Arabic Typesetting" pitchFamily="66" charset="-78"/>
                <a:cs typeface="Arabic Typesetting" pitchFamily="66" charset="-78"/>
              </a:rPr>
              <a:t>– الامن- احيانا تنزل الى حد مستوى السذاجة النظرية مثل النظرية الواقعية.</a:t>
            </a:r>
          </a:p>
          <a:p>
            <a:pPr algn="r" rtl="1"/>
            <a:r>
              <a:rPr lang="ar-DZ" sz="3200" dirty="0">
                <a:latin typeface="Arabic Typesetting" pitchFamily="66" charset="-78"/>
                <a:cs typeface="Arabic Typesetting" pitchFamily="66" charset="-78"/>
              </a:rPr>
              <a:t>ولا يجب من ان نندهش لفكرة </a:t>
            </a:r>
            <a:r>
              <a:rPr lang="fr-FR" sz="3200" dirty="0" err="1">
                <a:latin typeface="Arabic Typesetting" pitchFamily="66" charset="-78"/>
                <a:cs typeface="Arabic Typesetting" pitchFamily="66" charset="-78"/>
              </a:rPr>
              <a:t>big</a:t>
            </a:r>
            <a:r>
              <a:rPr lang="fr-FR" sz="3200" dirty="0">
                <a:latin typeface="Arabic Typesetting" pitchFamily="66" charset="-78"/>
                <a:cs typeface="Arabic Typesetting" pitchFamily="66" charset="-78"/>
              </a:rPr>
              <a:t> </a:t>
            </a:r>
            <a:r>
              <a:rPr lang="fr-FR" sz="3200" dirty="0" err="1">
                <a:latin typeface="Arabic Typesetting" pitchFamily="66" charset="-78"/>
                <a:cs typeface="Arabic Typesetting" pitchFamily="66" charset="-78"/>
              </a:rPr>
              <a:t>brother</a:t>
            </a:r>
            <a:r>
              <a:rPr lang="ar-DZ" sz="3200" dirty="0">
                <a:latin typeface="Arabic Typesetting" pitchFamily="66" charset="-78"/>
                <a:cs typeface="Arabic Typesetting" pitchFamily="66" charset="-78"/>
              </a:rPr>
              <a:t> وللبناء الهش للنظريات الخطية الاختزالية بقدر ما يجب ان نندهش لاستحضارها و </a:t>
            </a:r>
            <a:r>
              <a:rPr lang="ar-DZ" sz="3200" dirty="0" err="1">
                <a:latin typeface="Arabic Typesetting" pitchFamily="66" charset="-78"/>
                <a:cs typeface="Arabic Typesetting" pitchFamily="66" charset="-78"/>
              </a:rPr>
              <a:t>شرعنتها</a:t>
            </a:r>
            <a:r>
              <a:rPr lang="ar-DZ" sz="3200" dirty="0">
                <a:latin typeface="Arabic Typesetting" pitchFamily="66" charset="-78"/>
                <a:cs typeface="Arabic Typesetting" pitchFamily="66" charset="-78"/>
              </a:rPr>
              <a:t> لتفسير ظواهر </a:t>
            </a:r>
            <a:r>
              <a:rPr lang="ar-DZ" sz="3200" dirty="0" err="1">
                <a:latin typeface="Arabic Typesetting" pitchFamily="66" charset="-78"/>
                <a:cs typeface="Arabic Typesetting" pitchFamily="66" charset="-78"/>
              </a:rPr>
              <a:t>لاخطية</a:t>
            </a:r>
            <a:r>
              <a:rPr lang="ar-DZ" sz="3200" dirty="0">
                <a:latin typeface="Arabic Typesetting" pitchFamily="66" charset="-78"/>
                <a:cs typeface="Arabic Typesetting" pitchFamily="66" charset="-78"/>
              </a:rPr>
              <a:t> معقدة...باللحظة التي لا يقر فيها التقليديون انفسهم بالمشهد.</a:t>
            </a:r>
          </a:p>
          <a:p>
            <a:pPr algn="r" rtl="1"/>
            <a:r>
              <a:rPr lang="ar-DZ" sz="3200" dirty="0">
                <a:latin typeface="Arabic Typesetting" pitchFamily="66" charset="-78"/>
                <a:cs typeface="Arabic Typesetting" pitchFamily="66" charset="-78"/>
              </a:rPr>
              <a:t>هذا التوتر الخطابي والدور الخطير الذي تلعبه النقطة العمياء </a:t>
            </a:r>
            <a:r>
              <a:rPr lang="fr-FR" sz="3200" dirty="0" err="1">
                <a:latin typeface="Arabic Typesetting" pitchFamily="66" charset="-78"/>
                <a:cs typeface="Arabic Typesetting" pitchFamily="66" charset="-78"/>
              </a:rPr>
              <a:t>blind</a:t>
            </a:r>
            <a:r>
              <a:rPr lang="fr-FR" sz="3200" dirty="0">
                <a:latin typeface="Arabic Typesetting" pitchFamily="66" charset="-78"/>
                <a:cs typeface="Arabic Typesetting" pitchFamily="66" charset="-78"/>
              </a:rPr>
              <a:t> spot</a:t>
            </a:r>
            <a:r>
              <a:rPr lang="ar-DZ" sz="3200" dirty="0">
                <a:latin typeface="Arabic Typesetting" pitchFamily="66" charset="-78"/>
                <a:cs typeface="Arabic Typesetting" pitchFamily="66" charset="-78"/>
              </a:rPr>
              <a:t> يحيلنا للكشف عن مكامن الخلل في المنظومة المعرفية.</a:t>
            </a:r>
          </a:p>
          <a:p>
            <a:pPr algn="r" rtl="1"/>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0" y="1700808"/>
            <a:ext cx="9144000" cy="288032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لنعد التأمل في بعض المقاربات النظرية </a:t>
            </a:r>
            <a:endPar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755576" y="1268760"/>
            <a:ext cx="7776864" cy="424847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DZ"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mj-cs"/>
              </a:rPr>
              <a:t>مدخل التحليل الشبكي</a:t>
            </a:r>
            <a:endParaRPr lang="fr-FR"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ar-DZ" sz="2800" dirty="0">
                <a:cs typeface="+mj-cs"/>
              </a:rPr>
              <a:t>يشير هذا المقترب الى جماعة فاعلة في صنع السياسات العامة والمشاركة في صنع القرارات السياسية، كما لها صور مختلفة من التشابكات </a:t>
            </a:r>
            <a:r>
              <a:rPr lang="ar-DZ" sz="2800" dirty="0" err="1">
                <a:cs typeface="+mj-cs"/>
              </a:rPr>
              <a:t>وانواع</a:t>
            </a:r>
            <a:r>
              <a:rPr lang="ar-DZ" sz="2800" dirty="0">
                <a:cs typeface="+mj-cs"/>
              </a:rPr>
              <a:t> متعددة من الشراكة التي تسهم في تشكيل </a:t>
            </a:r>
            <a:r>
              <a:rPr lang="ar-DZ" sz="2800" dirty="0" err="1">
                <a:cs typeface="+mj-cs"/>
              </a:rPr>
              <a:t>هاته</a:t>
            </a:r>
            <a:r>
              <a:rPr lang="ar-DZ" sz="2800" dirty="0">
                <a:cs typeface="+mj-cs"/>
              </a:rPr>
              <a:t> السياسات، وعادة </a:t>
            </a:r>
            <a:r>
              <a:rPr lang="ar-DZ" sz="2800" dirty="0" err="1">
                <a:cs typeface="+mj-cs"/>
              </a:rPr>
              <a:t>ماتضم</a:t>
            </a:r>
            <a:r>
              <a:rPr lang="ar-DZ" sz="2800" dirty="0">
                <a:cs typeface="+mj-cs"/>
              </a:rPr>
              <a:t> الشبكات تلك اطرافا دولية و غير دولية.</a:t>
            </a:r>
            <a:endParaRPr lang="fr-FR" sz="2800" dirty="0">
              <a:cs typeface="+mj-cs"/>
            </a:endParaRPr>
          </a:p>
          <a:p>
            <a:pPr algn="ct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Picture 2" descr="C:\Users\Hinfo\Pictures\Bg3NPACIcAAD40I.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820000"/>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940444"/>
          </a:xfrm>
        </p:spPr>
        <p:txBody>
          <a:bodyPr>
            <a:normAutofit fontScale="90000"/>
          </a:bodyPr>
          <a:lstStyle/>
          <a:p>
            <a:pPr algn="r" rtl="1"/>
            <a:r>
              <a:rPr lang="ar-DZ" sz="5300" b="1" dirty="0">
                <a:solidFill>
                  <a:srgbClr val="FFFF00"/>
                </a:solidFill>
                <a:latin typeface="Sakkal Majalla" pitchFamily="2" charset="-78"/>
                <a:cs typeface="Sakkal Majalla" pitchFamily="2" charset="-78"/>
              </a:rPr>
              <a:t>الشبـــــــــــــكات والشـــــــــــــــــــراكات </a:t>
            </a:r>
            <a:r>
              <a:rPr lang="fr-FR" sz="5300" b="1" dirty="0">
                <a:solidFill>
                  <a:srgbClr val="FFFF00"/>
                </a:solidFill>
                <a:latin typeface="Sakkal Majalla" pitchFamily="2" charset="-78"/>
                <a:cs typeface="Sakkal Majalla" pitchFamily="2" charset="-78"/>
              </a:rPr>
              <a:t>N&amp;Ps</a:t>
            </a:r>
            <a:br>
              <a:rPr lang="ar-DZ" sz="4800" b="1" dirty="0">
                <a:solidFill>
                  <a:srgbClr val="FFFF00"/>
                </a:solidFill>
                <a:latin typeface="Sakkal Majalla" pitchFamily="2" charset="-78"/>
                <a:cs typeface="Sakkal Majalla" pitchFamily="2" charset="-78"/>
              </a:rPr>
            </a:br>
            <a:br>
              <a:rPr lang="ar-DZ" sz="3600" b="1" dirty="0">
                <a:solidFill>
                  <a:schemeClr val="bg1"/>
                </a:solidFill>
                <a:latin typeface="Sakkal Majalla" pitchFamily="2" charset="-78"/>
                <a:cs typeface="Sakkal Majalla" pitchFamily="2" charset="-78"/>
              </a:rPr>
            </a:br>
            <a:r>
              <a:rPr lang="ar-DZ" sz="4000" b="1" dirty="0">
                <a:solidFill>
                  <a:schemeClr val="bg1"/>
                </a:solidFill>
                <a:latin typeface="Sakkal Majalla" pitchFamily="2" charset="-78"/>
                <a:cs typeface="Sakkal Majalla" pitchFamily="2" charset="-78"/>
              </a:rPr>
              <a:t>”يمكن تعريف شبـــــــــــــــــكات وشــــــــــــــــــراكات السياسة العامة على أنها ترتيبات تعاونية طوعية، تقوم على إشراك الجماهير، منظمات الـمجتمع الـمدني و/أو القطاع الخاص التي تركز اهتمامها على مشاكل السياسة العامة. يمكن أن تتخذ الشبكات والشراكات شكلا مؤسساتيا بطريقة أو بأخرى. يتم إطلاق تسمية 'الشبــــــــــكات' على الترتيبات غير الرسمية وتسمية 'الشــــــــــــــــراكات' على أشكال التعــــــــاون التي تتسم بطابع مؤسساتي أكبر.“ </a:t>
            </a:r>
            <a:br>
              <a:rPr lang="ar-DZ" sz="3600" b="1" dirty="0">
                <a:solidFill>
                  <a:schemeClr val="bg1"/>
                </a:solidFill>
                <a:latin typeface="Sakkal Majalla" pitchFamily="2" charset="-78"/>
                <a:cs typeface="Sakkal Majalla" pitchFamily="2" charset="-78"/>
              </a:rPr>
            </a:br>
            <a:r>
              <a:rPr lang="fr-FR" sz="3600" b="1" dirty="0">
                <a:solidFill>
                  <a:schemeClr val="bg1"/>
                </a:solidFill>
                <a:latin typeface="Sakkal Majalla" pitchFamily="2" charset="-78"/>
                <a:cs typeface="Sakkal Majalla" pitchFamily="2" charset="-78"/>
              </a:rPr>
              <a:t>					</a:t>
            </a:r>
            <a:endParaRPr lang="fr-FR" sz="3600" b="1" dirty="0">
              <a:solidFill>
                <a:schemeClr val="bg1"/>
              </a:solidFill>
              <a:latin typeface="+mn-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a:bodyPr>
          <a:lstStyle/>
          <a:p>
            <a:pPr rtl="1"/>
            <a:r>
              <a:rPr lang="ar-DZ" sz="4000" b="1" dirty="0">
                <a:latin typeface="Sakkal Majalla" pitchFamily="2" charset="-78"/>
                <a:cs typeface="Sakkal Majalla" pitchFamily="2" charset="-78"/>
              </a:rPr>
              <a:t>لـماذا شبكات وشراكات </a:t>
            </a:r>
            <a:r>
              <a:rPr lang="ar-DZ" sz="4000" b="1" dirty="0" err="1">
                <a:latin typeface="Sakkal Majalla" pitchFamily="2" charset="-78"/>
                <a:cs typeface="Sakkal Majalla" pitchFamily="2" charset="-78"/>
              </a:rPr>
              <a:t>الحوكمة</a:t>
            </a:r>
            <a:r>
              <a:rPr lang="ar-DZ" sz="4000" b="1" dirty="0">
                <a:latin typeface="Sakkal Majalla" pitchFamily="2" charset="-78"/>
                <a:cs typeface="Sakkal Majalla" pitchFamily="2" charset="-78"/>
              </a:rPr>
              <a:t> العالـمية؟</a:t>
            </a:r>
            <a:endParaRPr lang="fr-FR" sz="4000" b="1" dirty="0">
              <a:latin typeface="Sakkal Majalla" pitchFamily="2" charset="-78"/>
              <a:cs typeface="Sakkal Majalla" pitchFamily="2" charset="-78"/>
            </a:endParaRPr>
          </a:p>
        </p:txBody>
      </p:sp>
      <p:graphicFrame>
        <p:nvGraphicFramePr>
          <p:cNvPr id="4" name="Espace réservé du contenu 3"/>
          <p:cNvGraphicFramePr>
            <a:graphicFrameLocks noGrp="1"/>
          </p:cNvGraphicFramePr>
          <p:nvPr>
            <p:ph idx="1"/>
          </p:nvPr>
        </p:nvGraphicFramePr>
        <p:xfrm>
          <a:off x="0" y="1071546"/>
          <a:ext cx="9144000" cy="57864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34A978CA-893A-42CE-AA4A-791F0F291137}"/>
                                            </p:graphicEl>
                                          </p:spTgt>
                                        </p:tgtEl>
                                        <p:attrNameLst>
                                          <p:attrName>style.visibility</p:attrName>
                                        </p:attrNameLst>
                                      </p:cBhvr>
                                      <p:to>
                                        <p:strVal val="visible"/>
                                      </p:to>
                                    </p:set>
                                    <p:animEffect transition="in" filter="fade">
                                      <p:cBhvr>
                                        <p:cTn id="12" dur="2000"/>
                                        <p:tgtEl>
                                          <p:spTgt spid="4">
                                            <p:graphicEl>
                                              <a:dgm id="{34A978CA-893A-42CE-AA4A-791F0F291137}"/>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05F7D621-05A6-4574-B823-BEBDE98F3F5A}"/>
                                            </p:graphicEl>
                                          </p:spTgt>
                                        </p:tgtEl>
                                        <p:attrNameLst>
                                          <p:attrName>style.visibility</p:attrName>
                                        </p:attrNameLst>
                                      </p:cBhvr>
                                      <p:to>
                                        <p:strVal val="visible"/>
                                      </p:to>
                                    </p:set>
                                    <p:animEffect transition="in" filter="fade">
                                      <p:cBhvr>
                                        <p:cTn id="15" dur="2000"/>
                                        <p:tgtEl>
                                          <p:spTgt spid="4">
                                            <p:graphicEl>
                                              <a:dgm id="{05F7D621-05A6-4574-B823-BEBDE98F3F5A}"/>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graphicEl>
                                              <a:dgm id="{B1EA7321-D83B-45DF-856A-926BB4A5ECC8}"/>
                                            </p:graphicEl>
                                          </p:spTgt>
                                        </p:tgtEl>
                                        <p:attrNameLst>
                                          <p:attrName>style.visibility</p:attrName>
                                        </p:attrNameLst>
                                      </p:cBhvr>
                                      <p:to>
                                        <p:strVal val="visible"/>
                                      </p:to>
                                    </p:set>
                                    <p:animEffect transition="in" filter="fade">
                                      <p:cBhvr>
                                        <p:cTn id="20" dur="2000"/>
                                        <p:tgtEl>
                                          <p:spTgt spid="4">
                                            <p:graphicEl>
                                              <a:dgm id="{B1EA7321-D83B-45DF-856A-926BB4A5ECC8}"/>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graphicEl>
                                              <a:dgm id="{7829DDCC-1B8A-4A6D-A0A9-05B2A4A5916C}"/>
                                            </p:graphicEl>
                                          </p:spTgt>
                                        </p:tgtEl>
                                        <p:attrNameLst>
                                          <p:attrName>style.visibility</p:attrName>
                                        </p:attrNameLst>
                                      </p:cBhvr>
                                      <p:to>
                                        <p:strVal val="visible"/>
                                      </p:to>
                                    </p:set>
                                    <p:animEffect transition="in" filter="fade">
                                      <p:cBhvr>
                                        <p:cTn id="23" dur="2000"/>
                                        <p:tgtEl>
                                          <p:spTgt spid="4">
                                            <p:graphicEl>
                                              <a:dgm id="{7829DDCC-1B8A-4A6D-A0A9-05B2A4A5916C}"/>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graphicEl>
                                              <a:dgm id="{9F621AF5-041B-47D1-8A39-9823EE8802E1}"/>
                                            </p:graphicEl>
                                          </p:spTgt>
                                        </p:tgtEl>
                                        <p:attrNameLst>
                                          <p:attrName>style.visibility</p:attrName>
                                        </p:attrNameLst>
                                      </p:cBhvr>
                                      <p:to>
                                        <p:strVal val="visible"/>
                                      </p:to>
                                    </p:set>
                                    <p:animEffect transition="in" filter="fade">
                                      <p:cBhvr>
                                        <p:cTn id="28" dur="2000"/>
                                        <p:tgtEl>
                                          <p:spTgt spid="4">
                                            <p:graphicEl>
                                              <a:dgm id="{9F621AF5-041B-47D1-8A39-9823EE8802E1}"/>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graphicEl>
                                              <a:dgm id="{F5211066-FC9E-4B71-810E-9A2E37CCD89B}"/>
                                            </p:graphicEl>
                                          </p:spTgt>
                                        </p:tgtEl>
                                        <p:attrNameLst>
                                          <p:attrName>style.visibility</p:attrName>
                                        </p:attrNameLst>
                                      </p:cBhvr>
                                      <p:to>
                                        <p:strVal val="visible"/>
                                      </p:to>
                                    </p:set>
                                    <p:animEffect transition="in" filter="fade">
                                      <p:cBhvr>
                                        <p:cTn id="31" dur="2000"/>
                                        <p:tgtEl>
                                          <p:spTgt spid="4">
                                            <p:graphicEl>
                                              <a:dgm id="{F5211066-FC9E-4B71-810E-9A2E37CCD89B}"/>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Sub>
          <a:bldDgm bld="one"/>
        </p:bldSub>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33866"/>
            <a:ext cx="8229600" cy="725470"/>
          </a:xfrm>
        </p:spPr>
        <p:txBody>
          <a:bodyPr>
            <a:normAutofit fontScale="90000"/>
          </a:bodyPr>
          <a:lstStyle/>
          <a:p>
            <a:pPr rtl="1"/>
            <a:r>
              <a:rPr lang="ar-DZ" b="1" dirty="0">
                <a:latin typeface="Sakkal Majalla" pitchFamily="2" charset="-78"/>
                <a:cs typeface="Sakkal Majalla" pitchFamily="2" charset="-78"/>
              </a:rPr>
              <a:t>أين تظهر شبكات وشراكات </a:t>
            </a:r>
            <a:r>
              <a:rPr lang="ar-DZ" b="1" dirty="0" err="1">
                <a:latin typeface="Sakkal Majalla" pitchFamily="2" charset="-78"/>
                <a:cs typeface="Sakkal Majalla" pitchFamily="2" charset="-78"/>
              </a:rPr>
              <a:t>الحوكمة</a:t>
            </a:r>
            <a:r>
              <a:rPr lang="ar-DZ" b="1" dirty="0">
                <a:latin typeface="Sakkal Majalla" pitchFamily="2" charset="-78"/>
                <a:cs typeface="Sakkal Majalla" pitchFamily="2" charset="-78"/>
              </a:rPr>
              <a:t> العالـمية؟</a:t>
            </a:r>
            <a:endParaRPr lang="fr-FR" b="1" dirty="0">
              <a:latin typeface="Sakkal Majalla" pitchFamily="2" charset="-78"/>
              <a:cs typeface="Sakkal Majalla" pitchFamily="2" charset="-78"/>
            </a:endParaRPr>
          </a:p>
        </p:txBody>
      </p:sp>
      <p:graphicFrame>
        <p:nvGraphicFramePr>
          <p:cNvPr id="5" name="Espace réservé du contenu 4"/>
          <p:cNvGraphicFramePr>
            <a:graphicFrameLocks noGrp="1"/>
          </p:cNvGraphicFramePr>
          <p:nvPr>
            <p:ph idx="1"/>
          </p:nvPr>
        </p:nvGraphicFramePr>
        <p:xfrm>
          <a:off x="0" y="714357"/>
          <a:ext cx="9144000" cy="6909107"/>
        </p:xfrm>
        <a:graphic>
          <a:graphicData uri="http://schemas.openxmlformats.org/drawingml/2006/table">
            <a:tbl>
              <a:tblPr firstRow="1" bandRow="1">
                <a:tableStyleId>{5C22544A-7EE6-4342-B048-85BDC9FD1C3A}</a:tableStyleId>
              </a:tblPr>
              <a:tblGrid>
                <a:gridCol w="2285984">
                  <a:extLst>
                    <a:ext uri="{9D8B030D-6E8A-4147-A177-3AD203B41FA5}">
                      <a16:colId xmlns:a16="http://schemas.microsoft.com/office/drawing/2014/main" val="20000"/>
                    </a:ext>
                  </a:extLst>
                </a:gridCol>
                <a:gridCol w="2286016">
                  <a:extLst>
                    <a:ext uri="{9D8B030D-6E8A-4147-A177-3AD203B41FA5}">
                      <a16:colId xmlns:a16="http://schemas.microsoft.com/office/drawing/2014/main" val="20001"/>
                    </a:ext>
                  </a:extLst>
                </a:gridCol>
                <a:gridCol w="3286148">
                  <a:extLst>
                    <a:ext uri="{9D8B030D-6E8A-4147-A177-3AD203B41FA5}">
                      <a16:colId xmlns:a16="http://schemas.microsoft.com/office/drawing/2014/main" val="20002"/>
                    </a:ext>
                  </a:extLst>
                </a:gridCol>
                <a:gridCol w="1285852">
                  <a:extLst>
                    <a:ext uri="{9D8B030D-6E8A-4147-A177-3AD203B41FA5}">
                      <a16:colId xmlns:a16="http://schemas.microsoft.com/office/drawing/2014/main" val="20003"/>
                    </a:ext>
                  </a:extLst>
                </a:gridCol>
              </a:tblGrid>
              <a:tr h="960462">
                <a:tc>
                  <a:txBody>
                    <a:bodyPr/>
                    <a:lstStyle/>
                    <a:p>
                      <a:pPr algn="ctr" rtl="1"/>
                      <a:r>
                        <a:rPr lang="ar-DZ" sz="2800" dirty="0">
                          <a:latin typeface="Sakkal Majalla" pitchFamily="2" charset="-78"/>
                          <a:cs typeface="Sakkal Majalla" pitchFamily="2" charset="-78"/>
                        </a:rPr>
                        <a:t>القطاع</a:t>
                      </a:r>
                      <a:r>
                        <a:rPr lang="ar-DZ" sz="2800" baseline="0" dirty="0">
                          <a:latin typeface="Sakkal Majalla" pitchFamily="2" charset="-78"/>
                          <a:cs typeface="Sakkal Majalla" pitchFamily="2" charset="-78"/>
                        </a:rPr>
                        <a:t> </a:t>
                      </a:r>
                      <a:r>
                        <a:rPr lang="ar-DZ" sz="2800" b="1" kern="1200" dirty="0">
                          <a:solidFill>
                            <a:schemeClr val="lt1"/>
                          </a:solidFill>
                          <a:latin typeface="Sakkal Majalla" pitchFamily="2" charset="-78"/>
                          <a:ea typeface="+mn-ea"/>
                          <a:cs typeface="Sakkal Majalla" pitchFamily="2" charset="-78"/>
                        </a:rPr>
                        <a:t>العام/السياسي</a:t>
                      </a:r>
                      <a:endParaRPr lang="fr-FR" sz="2800" b="1" kern="1200" dirty="0">
                        <a:solidFill>
                          <a:schemeClr val="lt1"/>
                        </a:solidFill>
                        <a:latin typeface="Sakkal Majalla" pitchFamily="2" charset="-78"/>
                        <a:ea typeface="+mn-ea"/>
                        <a:cs typeface="Sakkal Majalla" pitchFamily="2" charset="-78"/>
                      </a:endParaRPr>
                    </a:p>
                  </a:txBody>
                  <a:tcPr anchor="ctr">
                    <a:solidFill>
                      <a:schemeClr val="accent1">
                        <a:lumMod val="50000"/>
                      </a:schemeClr>
                    </a:solidFill>
                  </a:tcPr>
                </a:tc>
                <a:tc>
                  <a:txBody>
                    <a:bodyPr/>
                    <a:lstStyle/>
                    <a:p>
                      <a:pPr algn="ctr" rtl="1"/>
                      <a:r>
                        <a:rPr lang="ar-DZ" sz="2800" b="1" kern="1200" dirty="0">
                          <a:solidFill>
                            <a:schemeClr val="lt1"/>
                          </a:solidFill>
                          <a:latin typeface="Sakkal Majalla" pitchFamily="2" charset="-78"/>
                          <a:ea typeface="+mn-ea"/>
                          <a:cs typeface="Sakkal Majalla" pitchFamily="2" charset="-78"/>
                        </a:rPr>
                        <a:t>القطاع الخاص/الاقتصادي</a:t>
                      </a:r>
                      <a:endParaRPr lang="fr-FR" sz="2800" b="1" kern="1200" dirty="0">
                        <a:solidFill>
                          <a:schemeClr val="lt1"/>
                        </a:solidFill>
                        <a:latin typeface="Sakkal Majalla" pitchFamily="2" charset="-78"/>
                        <a:ea typeface="+mn-ea"/>
                        <a:cs typeface="Sakkal Majalla" pitchFamily="2" charset="-78"/>
                      </a:endParaRPr>
                    </a:p>
                  </a:txBody>
                  <a:tcPr anchor="ctr">
                    <a:solidFill>
                      <a:schemeClr val="accent1">
                        <a:lumMod val="50000"/>
                      </a:schemeClr>
                    </a:solidFill>
                  </a:tcPr>
                </a:tc>
                <a:tc>
                  <a:txBody>
                    <a:bodyPr/>
                    <a:lstStyle/>
                    <a:p>
                      <a:pPr algn="ctr" rtl="1"/>
                      <a:r>
                        <a:rPr lang="ar-DZ" sz="2800" dirty="0">
                          <a:latin typeface="Sakkal Majalla" pitchFamily="2" charset="-78"/>
                          <a:cs typeface="Sakkal Majalla" pitchFamily="2" charset="-78"/>
                        </a:rPr>
                        <a:t>القطاع</a:t>
                      </a:r>
                    </a:p>
                    <a:p>
                      <a:pPr algn="ctr" rtl="1"/>
                      <a:r>
                        <a:rPr lang="ar-DZ" sz="2800" dirty="0">
                          <a:latin typeface="Sakkal Majalla" pitchFamily="2" charset="-78"/>
                          <a:cs typeface="Sakkal Majalla" pitchFamily="2" charset="-78"/>
                        </a:rPr>
                        <a:t>الثالث/الاجتماعي</a:t>
                      </a:r>
                    </a:p>
                  </a:txBody>
                  <a:tcPr anchor="ctr">
                    <a:solidFill>
                      <a:schemeClr val="accent1">
                        <a:lumMod val="50000"/>
                      </a:schemeClr>
                    </a:solidFill>
                  </a:tcPr>
                </a:tc>
                <a:tc>
                  <a:txBody>
                    <a:bodyPr/>
                    <a:lstStyle/>
                    <a:p>
                      <a:pPr algn="ctr" rtl="1"/>
                      <a:endParaRPr lang="fr-FR" sz="2800" dirty="0">
                        <a:latin typeface="Sakkal Majalla" pitchFamily="2" charset="-78"/>
                        <a:cs typeface="Sakkal Majalla" pitchFamily="2" charset="-78"/>
                      </a:endParaRPr>
                    </a:p>
                  </a:txBody>
                  <a:tcPr anchor="ctr">
                    <a:solidFill>
                      <a:schemeClr val="bg1"/>
                    </a:solidFill>
                  </a:tcPr>
                </a:tc>
                <a:extLst>
                  <a:ext uri="{0D108BD9-81ED-4DB2-BD59-A6C34878D82A}">
                    <a16:rowId xmlns:a16="http://schemas.microsoft.com/office/drawing/2014/main" val="10000"/>
                  </a:ext>
                </a:extLst>
              </a:tr>
              <a:tr h="1742405">
                <a:tc>
                  <a:txBody>
                    <a:bodyPr/>
                    <a:lstStyle/>
                    <a:p>
                      <a:pPr algn="r" rtl="1"/>
                      <a:r>
                        <a:rPr lang="ar-DZ" sz="2400" b="1" kern="1200" dirty="0">
                          <a:solidFill>
                            <a:schemeClr val="dk1"/>
                          </a:solidFill>
                          <a:latin typeface="Sakkal Majalla" pitchFamily="2" charset="-78"/>
                          <a:ea typeface="+mn-ea"/>
                          <a:cs typeface="Sakkal Majalla" pitchFamily="2" charset="-78"/>
                        </a:rPr>
                        <a:t>الـمؤسسات/الـمنظمات ما بين </a:t>
                      </a:r>
                      <a:r>
                        <a:rPr lang="ar-DZ" sz="2400" b="1" kern="1200" dirty="0" err="1">
                          <a:solidFill>
                            <a:schemeClr val="dk1"/>
                          </a:solidFill>
                          <a:latin typeface="Sakkal Majalla" pitchFamily="2" charset="-78"/>
                          <a:ea typeface="+mn-ea"/>
                          <a:cs typeface="Sakkal Majalla" pitchFamily="2" charset="-78"/>
                        </a:rPr>
                        <a:t>الحكوماتية</a:t>
                      </a:r>
                      <a:r>
                        <a:rPr lang="ar-DZ" sz="2400" b="1" kern="1200" dirty="0">
                          <a:solidFill>
                            <a:schemeClr val="dk1"/>
                          </a:solidFill>
                          <a:latin typeface="Sakkal Majalla" pitchFamily="2" charset="-78"/>
                          <a:ea typeface="+mn-ea"/>
                          <a:cs typeface="Sakkal Majalla" pitchFamily="2" charset="-78"/>
                        </a:rPr>
                        <a:t> </a:t>
                      </a:r>
                      <a:r>
                        <a:rPr lang="fr-FR" sz="2400" b="1" kern="1200" dirty="0" err="1">
                          <a:solidFill>
                            <a:schemeClr val="dk1"/>
                          </a:solidFill>
                          <a:latin typeface="Sakkal Majalla" pitchFamily="2" charset="-78"/>
                          <a:ea typeface="+mn-ea"/>
                          <a:cs typeface="Sakkal Majalla" pitchFamily="2" charset="-78"/>
                        </a:rPr>
                        <a:t>UNs</a:t>
                      </a:r>
                      <a:r>
                        <a:rPr lang="fr-FR" sz="2400" b="1" kern="1200" dirty="0">
                          <a:solidFill>
                            <a:schemeClr val="dk1"/>
                          </a:solidFill>
                          <a:latin typeface="Sakkal Majalla" pitchFamily="2" charset="-78"/>
                          <a:ea typeface="+mn-ea"/>
                          <a:cs typeface="Sakkal Majalla" pitchFamily="2" charset="-78"/>
                        </a:rPr>
                        <a:t>,</a:t>
                      </a:r>
                      <a:r>
                        <a:rPr lang="fr-FR" sz="2400" b="1" kern="1200" baseline="0" dirty="0">
                          <a:solidFill>
                            <a:schemeClr val="dk1"/>
                          </a:solidFill>
                          <a:latin typeface="Sakkal Majalla" pitchFamily="2" charset="-78"/>
                          <a:ea typeface="+mn-ea"/>
                          <a:cs typeface="Sakkal Majalla" pitchFamily="2" charset="-78"/>
                        </a:rPr>
                        <a:t> IMF, WTO, EU, NAFTA,…</a:t>
                      </a:r>
                      <a:endParaRPr lang="fr-FR" sz="2400" b="1" kern="1200" dirty="0">
                        <a:solidFill>
                          <a:schemeClr val="dk1"/>
                        </a:solidFill>
                        <a:latin typeface="Sakkal Majalla" pitchFamily="2" charset="-78"/>
                        <a:ea typeface="+mn-ea"/>
                        <a:cs typeface="Sakkal Majalla" pitchFamily="2" charset="-78"/>
                      </a:endParaRPr>
                    </a:p>
                  </a:txBody>
                  <a:tcPr/>
                </a:tc>
                <a:tc>
                  <a:txBody>
                    <a:bodyPr/>
                    <a:lstStyle/>
                    <a:p>
                      <a:pPr algn="r" rtl="1">
                        <a:buFontTx/>
                        <a:buChar char="-"/>
                      </a:pPr>
                      <a:r>
                        <a:rPr lang="ar-DZ" sz="2400" b="1" kern="1200" dirty="0">
                          <a:solidFill>
                            <a:schemeClr val="dk1"/>
                          </a:solidFill>
                          <a:latin typeface="Sakkal Majalla" pitchFamily="2" charset="-78"/>
                          <a:ea typeface="+mn-ea"/>
                          <a:cs typeface="Sakkal Majalla" pitchFamily="2" charset="-78"/>
                        </a:rPr>
                        <a:t>الشركات متعددة الجنسيات</a:t>
                      </a:r>
                    </a:p>
                    <a:p>
                      <a:pPr algn="r" rtl="1">
                        <a:buFontTx/>
                        <a:buChar char="-"/>
                      </a:pPr>
                      <a:r>
                        <a:rPr lang="ar-DZ" sz="2400" b="1" kern="1200" dirty="0">
                          <a:solidFill>
                            <a:schemeClr val="dk1"/>
                          </a:solidFill>
                          <a:latin typeface="Sakkal Majalla" pitchFamily="2" charset="-78"/>
                          <a:ea typeface="+mn-ea"/>
                          <a:cs typeface="Sakkal Majalla" pitchFamily="2" charset="-78"/>
                        </a:rPr>
                        <a:t>جمعيات رجال الصناعة والأعمال...</a:t>
                      </a:r>
                      <a:endParaRPr lang="fr-FR" sz="2400" b="1" kern="1200" dirty="0">
                        <a:solidFill>
                          <a:schemeClr val="dk1"/>
                        </a:solidFill>
                        <a:latin typeface="Sakkal Majalla" pitchFamily="2" charset="-78"/>
                        <a:ea typeface="+mn-ea"/>
                        <a:cs typeface="Sakkal Majalla" pitchFamily="2" charset="-78"/>
                      </a:endParaRPr>
                    </a:p>
                  </a:txBody>
                  <a:tcPr/>
                </a:tc>
                <a:tc>
                  <a:txBody>
                    <a:bodyPr/>
                    <a:lstStyle/>
                    <a:p>
                      <a:pPr algn="r" rtl="1">
                        <a:buFontTx/>
                        <a:buChar char="-"/>
                      </a:pPr>
                      <a:r>
                        <a:rPr lang="ar-DZ" sz="2400" b="1" dirty="0">
                          <a:latin typeface="Sakkal Majalla" pitchFamily="2" charset="-78"/>
                          <a:cs typeface="Sakkal Majalla" pitchFamily="2" charset="-78"/>
                        </a:rPr>
                        <a:t>الـمنظمات الدولية غير الحكومية</a:t>
                      </a:r>
                    </a:p>
                    <a:p>
                      <a:pPr algn="r" rtl="1">
                        <a:buFontTx/>
                        <a:buChar char="-"/>
                      </a:pPr>
                      <a:r>
                        <a:rPr lang="ar-DZ" sz="2400" b="1" dirty="0">
                          <a:latin typeface="Sakkal Majalla" pitchFamily="2" charset="-78"/>
                          <a:cs typeface="Sakkal Majalla" pitchFamily="2" charset="-78"/>
                        </a:rPr>
                        <a:t>الحركات الاجتماعية العابرة</a:t>
                      </a:r>
                      <a:r>
                        <a:rPr lang="ar-DZ" sz="2400" b="1" baseline="0" dirty="0">
                          <a:latin typeface="Sakkal Majalla" pitchFamily="2" charset="-78"/>
                          <a:cs typeface="Sakkal Majalla" pitchFamily="2" charset="-78"/>
                        </a:rPr>
                        <a:t> للحدود</a:t>
                      </a:r>
                    </a:p>
                    <a:p>
                      <a:pPr algn="r" rtl="1">
                        <a:buFontTx/>
                        <a:buChar char="-"/>
                      </a:pPr>
                      <a:r>
                        <a:rPr lang="ar-DZ" sz="2400" b="1" baseline="0" dirty="0">
                          <a:latin typeface="Sakkal Majalla" pitchFamily="2" charset="-78"/>
                          <a:cs typeface="Sakkal Majalla" pitchFamily="2" charset="-78"/>
                        </a:rPr>
                        <a:t>الاتحادات العمالية العالـمية</a:t>
                      </a:r>
                      <a:endParaRPr lang="fr-FR" sz="2400" b="1" dirty="0">
                        <a:latin typeface="Sakkal Majalla" pitchFamily="2" charset="-78"/>
                        <a:cs typeface="Sakkal Majalla" pitchFamily="2" charset="-78"/>
                      </a:endParaRPr>
                    </a:p>
                  </a:txBody>
                  <a:tcPr/>
                </a:tc>
                <a:tc>
                  <a:txBody>
                    <a:bodyPr/>
                    <a:lstStyle/>
                    <a:p>
                      <a:pPr algn="ctr" rtl="1"/>
                      <a:r>
                        <a:rPr lang="ar-DZ" sz="2800" b="1" kern="1200" dirty="0">
                          <a:solidFill>
                            <a:schemeClr val="lt1"/>
                          </a:solidFill>
                          <a:latin typeface="Sakkal Majalla" pitchFamily="2" charset="-78"/>
                          <a:ea typeface="+mn-ea"/>
                          <a:cs typeface="Sakkal Majalla" pitchFamily="2" charset="-78"/>
                        </a:rPr>
                        <a:t>الـمستوى </a:t>
                      </a:r>
                    </a:p>
                    <a:p>
                      <a:pPr algn="ctr" rtl="1"/>
                      <a:r>
                        <a:rPr lang="ar-DZ" sz="2800" b="1" kern="1200" dirty="0">
                          <a:solidFill>
                            <a:schemeClr val="lt1"/>
                          </a:solidFill>
                          <a:latin typeface="Sakkal Majalla" pitchFamily="2" charset="-78"/>
                          <a:ea typeface="+mn-ea"/>
                          <a:cs typeface="Sakkal Majalla" pitchFamily="2" charset="-78"/>
                        </a:rPr>
                        <a:t>الدولي</a:t>
                      </a:r>
                      <a:endParaRPr lang="fr-FR" sz="2800" b="1" kern="1200" dirty="0">
                        <a:solidFill>
                          <a:schemeClr val="lt1"/>
                        </a:solidFill>
                        <a:latin typeface="Sakkal Majalla" pitchFamily="2" charset="-78"/>
                        <a:ea typeface="+mn-ea"/>
                        <a:cs typeface="Sakkal Majalla" pitchFamily="2" charset="-78"/>
                      </a:endParaRPr>
                    </a:p>
                  </a:txBody>
                  <a:tcPr anchor="ctr">
                    <a:solidFill>
                      <a:schemeClr val="accent1">
                        <a:lumMod val="50000"/>
                      </a:schemeClr>
                    </a:solidFill>
                  </a:tcPr>
                </a:tc>
                <a:extLst>
                  <a:ext uri="{0D108BD9-81ED-4DB2-BD59-A6C34878D82A}">
                    <a16:rowId xmlns:a16="http://schemas.microsoft.com/office/drawing/2014/main" val="10001"/>
                  </a:ext>
                </a:extLst>
              </a:tr>
              <a:tr h="1742405">
                <a:tc>
                  <a:txBody>
                    <a:bodyPr/>
                    <a:lstStyle/>
                    <a:p>
                      <a:pPr algn="r" rtl="1">
                        <a:buFontTx/>
                        <a:buChar char="-"/>
                      </a:pPr>
                      <a:r>
                        <a:rPr lang="ar-DZ" sz="2400" b="1" kern="1200" dirty="0">
                          <a:solidFill>
                            <a:schemeClr val="dk1"/>
                          </a:solidFill>
                          <a:latin typeface="Sakkal Majalla" pitchFamily="2" charset="-78"/>
                          <a:ea typeface="+mn-ea"/>
                          <a:cs typeface="Sakkal Majalla" pitchFamily="2" charset="-78"/>
                        </a:rPr>
                        <a:t>الحكومات الوطنية وأجهزتها</a:t>
                      </a:r>
                    </a:p>
                    <a:p>
                      <a:pPr algn="r" rtl="1">
                        <a:buFontTx/>
                        <a:buChar char="-"/>
                      </a:pPr>
                      <a:r>
                        <a:rPr lang="ar-DZ" sz="2400" b="1" kern="1200" dirty="0">
                          <a:solidFill>
                            <a:schemeClr val="dk1"/>
                          </a:solidFill>
                          <a:latin typeface="Sakkal Majalla" pitchFamily="2" charset="-78"/>
                          <a:ea typeface="+mn-ea"/>
                          <a:cs typeface="Sakkal Majalla" pitchFamily="2" charset="-78"/>
                        </a:rPr>
                        <a:t>الـمحافظات/الولايات</a:t>
                      </a:r>
                    </a:p>
                    <a:p>
                      <a:pPr algn="r" rtl="1">
                        <a:buFontTx/>
                        <a:buChar char="-"/>
                      </a:pPr>
                      <a:r>
                        <a:rPr lang="ar-DZ" sz="2400" b="1" kern="1200" dirty="0">
                          <a:solidFill>
                            <a:schemeClr val="dk1"/>
                          </a:solidFill>
                          <a:latin typeface="Sakkal Majalla" pitchFamily="2" charset="-78"/>
                          <a:ea typeface="+mn-ea"/>
                          <a:cs typeface="Sakkal Majalla" pitchFamily="2" charset="-78"/>
                        </a:rPr>
                        <a:t>أنظمة الضبط الوطنية...</a:t>
                      </a:r>
                      <a:endParaRPr lang="fr-FR" sz="2400" b="1" kern="1200" dirty="0">
                        <a:solidFill>
                          <a:schemeClr val="dk1"/>
                        </a:solidFill>
                        <a:latin typeface="Sakkal Majalla" pitchFamily="2" charset="-78"/>
                        <a:ea typeface="+mn-ea"/>
                        <a:cs typeface="Sakkal Majalla" pitchFamily="2" charset="-78"/>
                      </a:endParaRPr>
                    </a:p>
                  </a:txBody>
                  <a:tcPr/>
                </a:tc>
                <a:tc>
                  <a:txBody>
                    <a:bodyPr/>
                    <a:lstStyle/>
                    <a:p>
                      <a:pPr algn="r" rtl="1">
                        <a:buFontTx/>
                        <a:buChar char="-"/>
                      </a:pPr>
                      <a:r>
                        <a:rPr lang="ar-DZ" sz="2400" b="1" kern="1200" dirty="0">
                          <a:solidFill>
                            <a:schemeClr val="dk1"/>
                          </a:solidFill>
                          <a:latin typeface="Sakkal Majalla" pitchFamily="2" charset="-78"/>
                          <a:ea typeface="+mn-ea"/>
                          <a:cs typeface="Sakkal Majalla" pitchFamily="2" charset="-78"/>
                        </a:rPr>
                        <a:t>الشركات الوطنية</a:t>
                      </a:r>
                    </a:p>
                    <a:p>
                      <a:pPr algn="r" rtl="1">
                        <a:buFontTx/>
                        <a:buChar char="-"/>
                      </a:pPr>
                      <a:r>
                        <a:rPr lang="ar-DZ" sz="2400" b="1" kern="1200" dirty="0">
                          <a:solidFill>
                            <a:schemeClr val="dk1"/>
                          </a:solidFill>
                          <a:latin typeface="Sakkal Majalla" pitchFamily="2" charset="-78"/>
                          <a:ea typeface="+mn-ea"/>
                          <a:cs typeface="Sakkal Majalla" pitchFamily="2" charset="-78"/>
                        </a:rPr>
                        <a:t>جمعيات رجال الصناعة والأعمال...</a:t>
                      </a:r>
                    </a:p>
                    <a:p>
                      <a:pPr algn="r" rtl="1">
                        <a:buFontTx/>
                        <a:buChar char="-"/>
                      </a:pPr>
                      <a:r>
                        <a:rPr lang="ar-DZ" sz="2400" b="1" kern="1200" dirty="0">
                          <a:solidFill>
                            <a:schemeClr val="dk1"/>
                          </a:solidFill>
                          <a:latin typeface="Sakkal Majalla" pitchFamily="2" charset="-78"/>
                          <a:ea typeface="+mn-ea"/>
                          <a:cs typeface="Sakkal Majalla" pitchFamily="2" charset="-78"/>
                        </a:rPr>
                        <a:t>النظم</a:t>
                      </a:r>
                      <a:r>
                        <a:rPr lang="ar-DZ" sz="2400" b="1" kern="1200" baseline="0" dirty="0">
                          <a:solidFill>
                            <a:schemeClr val="dk1"/>
                          </a:solidFill>
                          <a:latin typeface="Sakkal Majalla" pitchFamily="2" charset="-78"/>
                          <a:ea typeface="+mn-ea"/>
                          <a:cs typeface="Sakkal Majalla" pitchFamily="2" charset="-78"/>
                        </a:rPr>
                        <a:t> الـمصرفية</a:t>
                      </a:r>
                      <a:endParaRPr lang="fr-FR" sz="2400" b="1" kern="1200" dirty="0">
                        <a:solidFill>
                          <a:schemeClr val="dk1"/>
                        </a:solidFill>
                        <a:latin typeface="Sakkal Majalla" pitchFamily="2" charset="-78"/>
                        <a:ea typeface="+mn-ea"/>
                        <a:cs typeface="Sakkal Majalla" pitchFamily="2" charset="-78"/>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Char char="-"/>
                        <a:tabLst/>
                        <a:defRPr/>
                      </a:pPr>
                      <a:r>
                        <a:rPr lang="ar-DZ" sz="2400" b="1" kern="1200" baseline="0" dirty="0">
                          <a:solidFill>
                            <a:schemeClr val="dk1"/>
                          </a:solidFill>
                          <a:latin typeface="Sakkal Majalla" pitchFamily="2" charset="-78"/>
                          <a:ea typeface="+mn-ea"/>
                          <a:cs typeface="Sakkal Majalla" pitchFamily="2" charset="-78"/>
                        </a:rPr>
                        <a:t>الـمنظمات الوطنية غير الحكومية</a:t>
                      </a:r>
                    </a:p>
                    <a:p>
                      <a:pPr marL="0" marR="0" indent="0" algn="r" defTabSz="914400" rtl="1" eaLnBrk="1" fontAlgn="auto" latinLnBrk="0" hangingPunct="1">
                        <a:lnSpc>
                          <a:spcPct val="100000"/>
                        </a:lnSpc>
                        <a:spcBef>
                          <a:spcPts val="0"/>
                        </a:spcBef>
                        <a:spcAft>
                          <a:spcPts val="0"/>
                        </a:spcAft>
                        <a:buClrTx/>
                        <a:buSzTx/>
                        <a:buFontTx/>
                        <a:buChar char="-"/>
                        <a:tabLst/>
                        <a:defRPr/>
                      </a:pPr>
                      <a:r>
                        <a:rPr lang="ar-DZ" sz="2400" b="1" kern="1200" baseline="0" dirty="0">
                          <a:solidFill>
                            <a:schemeClr val="dk1"/>
                          </a:solidFill>
                          <a:latin typeface="Sakkal Majalla" pitchFamily="2" charset="-78"/>
                          <a:ea typeface="+mn-ea"/>
                          <a:cs typeface="Sakkal Majalla" pitchFamily="2" charset="-78"/>
                        </a:rPr>
                        <a:t>الـمؤسسات الدينية</a:t>
                      </a:r>
                    </a:p>
                    <a:p>
                      <a:pPr marL="0" marR="0" indent="0" algn="r" defTabSz="914400" rtl="1" eaLnBrk="1" fontAlgn="auto" latinLnBrk="0" hangingPunct="1">
                        <a:lnSpc>
                          <a:spcPct val="100000"/>
                        </a:lnSpc>
                        <a:spcBef>
                          <a:spcPts val="0"/>
                        </a:spcBef>
                        <a:spcAft>
                          <a:spcPts val="0"/>
                        </a:spcAft>
                        <a:buClrTx/>
                        <a:buSzTx/>
                        <a:buFontTx/>
                        <a:buChar char="-"/>
                        <a:tabLst/>
                        <a:defRPr/>
                      </a:pPr>
                      <a:r>
                        <a:rPr lang="ar-DZ" sz="2400" b="1" baseline="0" dirty="0">
                          <a:latin typeface="Sakkal Majalla" pitchFamily="2" charset="-78"/>
                          <a:cs typeface="Sakkal Majalla" pitchFamily="2" charset="-78"/>
                        </a:rPr>
                        <a:t>الاتحادات العمالية الوطنية</a:t>
                      </a:r>
                    </a:p>
                    <a:p>
                      <a:pPr marL="0" marR="0" indent="0" algn="r" defTabSz="914400" rtl="1" eaLnBrk="1" fontAlgn="auto" latinLnBrk="0" hangingPunct="1">
                        <a:lnSpc>
                          <a:spcPct val="100000"/>
                        </a:lnSpc>
                        <a:spcBef>
                          <a:spcPts val="0"/>
                        </a:spcBef>
                        <a:spcAft>
                          <a:spcPts val="0"/>
                        </a:spcAft>
                        <a:buClrTx/>
                        <a:buSzTx/>
                        <a:buFontTx/>
                        <a:buChar char="-"/>
                        <a:tabLst/>
                        <a:defRPr/>
                      </a:pPr>
                      <a:r>
                        <a:rPr lang="ar-DZ" sz="2400" b="1" kern="1200" baseline="0" dirty="0">
                          <a:solidFill>
                            <a:schemeClr val="dk1"/>
                          </a:solidFill>
                          <a:latin typeface="Sakkal Majalla" pitchFamily="2" charset="-78"/>
                          <a:ea typeface="+mn-ea"/>
                          <a:cs typeface="Sakkal Majalla" pitchFamily="2" charset="-78"/>
                        </a:rPr>
                        <a:t>الجمعيات الـمدنية</a:t>
                      </a:r>
                    </a:p>
                    <a:p>
                      <a:pPr marL="0" marR="0" indent="0" algn="r" defTabSz="914400" rtl="1" eaLnBrk="1" fontAlgn="auto" latinLnBrk="0" hangingPunct="1">
                        <a:lnSpc>
                          <a:spcPct val="100000"/>
                        </a:lnSpc>
                        <a:spcBef>
                          <a:spcPts val="0"/>
                        </a:spcBef>
                        <a:spcAft>
                          <a:spcPts val="0"/>
                        </a:spcAft>
                        <a:buClrTx/>
                        <a:buSzTx/>
                        <a:buFontTx/>
                        <a:buChar char="-"/>
                        <a:tabLst/>
                        <a:defRPr/>
                      </a:pPr>
                      <a:endParaRPr lang="ar-DZ" sz="1800" b="1" dirty="0">
                        <a:latin typeface="Sakkal Majalla" pitchFamily="2" charset="-78"/>
                        <a:cs typeface="Sakkal Majalla" pitchFamily="2" charset="-78"/>
                      </a:endParaRPr>
                    </a:p>
                  </a:txBody>
                  <a:tcPr/>
                </a:tc>
                <a:tc>
                  <a:txBody>
                    <a:bodyPr/>
                    <a:lstStyle/>
                    <a:p>
                      <a:pPr algn="ctr" rtl="1"/>
                      <a:r>
                        <a:rPr lang="ar-DZ" sz="2800" b="1" kern="1200" dirty="0">
                          <a:solidFill>
                            <a:schemeClr val="lt1"/>
                          </a:solidFill>
                          <a:latin typeface="Sakkal Majalla" pitchFamily="2" charset="-78"/>
                          <a:ea typeface="+mn-ea"/>
                          <a:cs typeface="Sakkal Majalla" pitchFamily="2" charset="-78"/>
                        </a:rPr>
                        <a:t>الـمستوى </a:t>
                      </a:r>
                    </a:p>
                    <a:p>
                      <a:pPr algn="ctr" rtl="1"/>
                      <a:r>
                        <a:rPr lang="ar-DZ" sz="2800" b="1" kern="1200" dirty="0">
                          <a:solidFill>
                            <a:schemeClr val="lt1"/>
                          </a:solidFill>
                          <a:latin typeface="Sakkal Majalla" pitchFamily="2" charset="-78"/>
                          <a:ea typeface="+mn-ea"/>
                          <a:cs typeface="Sakkal Majalla" pitchFamily="2" charset="-78"/>
                        </a:rPr>
                        <a:t>الوطني</a:t>
                      </a:r>
                      <a:endParaRPr lang="fr-FR" sz="2800" b="1" kern="1200" dirty="0">
                        <a:solidFill>
                          <a:schemeClr val="lt1"/>
                        </a:solidFill>
                        <a:latin typeface="Sakkal Majalla" pitchFamily="2" charset="-78"/>
                        <a:ea typeface="+mn-ea"/>
                        <a:cs typeface="Sakkal Majalla" pitchFamily="2" charset="-78"/>
                      </a:endParaRPr>
                    </a:p>
                    <a:p>
                      <a:pPr algn="r" rtl="1"/>
                      <a:endParaRPr lang="fr-FR" dirty="0"/>
                    </a:p>
                  </a:txBody>
                  <a:tcPr anchor="ctr">
                    <a:solidFill>
                      <a:schemeClr val="accent1">
                        <a:lumMod val="50000"/>
                      </a:schemeClr>
                    </a:solidFill>
                  </a:tcPr>
                </a:tc>
                <a:extLst>
                  <a:ext uri="{0D108BD9-81ED-4DB2-BD59-A6C34878D82A}">
                    <a16:rowId xmlns:a16="http://schemas.microsoft.com/office/drawing/2014/main" val="10002"/>
                  </a:ext>
                </a:extLst>
              </a:tr>
              <a:tr h="1742405">
                <a:tc>
                  <a:txBody>
                    <a:bodyPr/>
                    <a:lstStyle/>
                    <a:p>
                      <a:pPr algn="r" rtl="1">
                        <a:buFontTx/>
                        <a:buChar char="-"/>
                      </a:pPr>
                      <a:r>
                        <a:rPr lang="ar-DZ" sz="2400" b="1" kern="1200" dirty="0">
                          <a:solidFill>
                            <a:schemeClr val="dk1"/>
                          </a:solidFill>
                          <a:latin typeface="Sakkal Majalla" pitchFamily="2" charset="-78"/>
                          <a:ea typeface="+mn-ea"/>
                          <a:cs typeface="Sakkal Majalla" pitchFamily="2" charset="-78"/>
                        </a:rPr>
                        <a:t>نظم الحكم الـمحلية</a:t>
                      </a:r>
                    </a:p>
                    <a:p>
                      <a:pPr algn="r" rtl="1">
                        <a:buFontTx/>
                        <a:buChar char="-"/>
                      </a:pPr>
                      <a:r>
                        <a:rPr lang="ar-DZ" sz="2400" b="1" kern="1200" dirty="0">
                          <a:solidFill>
                            <a:schemeClr val="dk1"/>
                          </a:solidFill>
                          <a:latin typeface="Sakkal Majalla" pitchFamily="2" charset="-78"/>
                          <a:ea typeface="+mn-ea"/>
                          <a:cs typeface="Sakkal Majalla" pitchFamily="2" charset="-78"/>
                        </a:rPr>
                        <a:t>أجهزة السياسات</a:t>
                      </a:r>
                      <a:r>
                        <a:rPr lang="ar-DZ" sz="2400" b="1" kern="1200" baseline="0" dirty="0">
                          <a:solidFill>
                            <a:schemeClr val="dk1"/>
                          </a:solidFill>
                          <a:latin typeface="Sakkal Majalla" pitchFamily="2" charset="-78"/>
                          <a:ea typeface="+mn-ea"/>
                          <a:cs typeface="Sakkal Majalla" pitchFamily="2" charset="-78"/>
                        </a:rPr>
                        <a:t> والخدمات العامة الـمحلية...</a:t>
                      </a:r>
                      <a:endParaRPr lang="ar-DZ" sz="2400" b="1" kern="1200" dirty="0">
                        <a:solidFill>
                          <a:schemeClr val="dk1"/>
                        </a:solidFill>
                        <a:latin typeface="Sakkal Majalla" pitchFamily="2" charset="-78"/>
                        <a:ea typeface="+mn-ea"/>
                        <a:cs typeface="Sakkal Majalla" pitchFamily="2" charset="-78"/>
                      </a:endParaRPr>
                    </a:p>
                  </a:txBody>
                  <a:tcPr/>
                </a:tc>
                <a:tc>
                  <a:txBody>
                    <a:bodyPr/>
                    <a:lstStyle/>
                    <a:p>
                      <a:pPr algn="r" rtl="1">
                        <a:buFontTx/>
                        <a:buChar char="-"/>
                      </a:pPr>
                      <a:r>
                        <a:rPr lang="ar-DZ" sz="2400" b="1" kern="1200" dirty="0">
                          <a:solidFill>
                            <a:schemeClr val="dk1"/>
                          </a:solidFill>
                          <a:latin typeface="Sakkal Majalla" pitchFamily="2" charset="-78"/>
                          <a:ea typeface="+mn-ea"/>
                          <a:cs typeface="Sakkal Majalla" pitchFamily="2" charset="-78"/>
                        </a:rPr>
                        <a:t>الشركات الصغيرة/ الـمحلية</a:t>
                      </a:r>
                    </a:p>
                    <a:p>
                      <a:pPr algn="r" rtl="1">
                        <a:buFontTx/>
                        <a:buChar char="-"/>
                      </a:pPr>
                      <a:r>
                        <a:rPr lang="ar-DZ" sz="2400" b="1" kern="1200" dirty="0">
                          <a:solidFill>
                            <a:schemeClr val="dk1"/>
                          </a:solidFill>
                          <a:latin typeface="Sakkal Majalla" pitchFamily="2" charset="-78"/>
                          <a:ea typeface="+mn-ea"/>
                          <a:cs typeface="Sakkal Majalla" pitchFamily="2" charset="-78"/>
                        </a:rPr>
                        <a:t>صغار التجار والحرفيين...</a:t>
                      </a:r>
                      <a:endParaRPr lang="fr-FR" sz="2400" b="1" kern="1200" dirty="0">
                        <a:solidFill>
                          <a:schemeClr val="dk1"/>
                        </a:solidFill>
                        <a:latin typeface="Sakkal Majalla" pitchFamily="2" charset="-78"/>
                        <a:ea typeface="+mn-ea"/>
                        <a:cs typeface="Sakkal Majalla" pitchFamily="2" charset="-78"/>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Char char="-"/>
                        <a:tabLst/>
                        <a:defRPr/>
                      </a:pPr>
                      <a:r>
                        <a:rPr lang="ar-DZ" sz="2400" b="1" kern="1200" baseline="0" dirty="0">
                          <a:solidFill>
                            <a:schemeClr val="dk1"/>
                          </a:solidFill>
                          <a:latin typeface="Sakkal Majalla" pitchFamily="2" charset="-78"/>
                          <a:ea typeface="+mn-ea"/>
                          <a:cs typeface="Sakkal Majalla" pitchFamily="2" charset="-78"/>
                        </a:rPr>
                        <a:t>فروع الـمنظمات غير الحكومية الـمرتبطة بالتشكيلات الاجتماعية الـمحلية</a:t>
                      </a:r>
                    </a:p>
                    <a:p>
                      <a:pPr marL="0" marR="0" indent="0" algn="r" defTabSz="914400" rtl="1" eaLnBrk="1" fontAlgn="auto" latinLnBrk="0" hangingPunct="1">
                        <a:lnSpc>
                          <a:spcPct val="100000"/>
                        </a:lnSpc>
                        <a:spcBef>
                          <a:spcPts val="0"/>
                        </a:spcBef>
                        <a:spcAft>
                          <a:spcPts val="0"/>
                        </a:spcAft>
                        <a:buClrTx/>
                        <a:buSzTx/>
                        <a:buFontTx/>
                        <a:buChar char="-"/>
                        <a:tabLst/>
                        <a:defRPr/>
                      </a:pPr>
                      <a:r>
                        <a:rPr lang="ar-DZ" sz="2400" b="1" kern="1200" baseline="0" dirty="0">
                          <a:solidFill>
                            <a:schemeClr val="dk1"/>
                          </a:solidFill>
                          <a:latin typeface="Sakkal Majalla" pitchFamily="2" charset="-78"/>
                          <a:ea typeface="+mn-ea"/>
                          <a:cs typeface="Sakkal Majalla" pitchFamily="2" charset="-78"/>
                        </a:rPr>
                        <a:t>الـمؤسسات الدينية الـمحلية (الكنائس...)</a:t>
                      </a:r>
                    </a:p>
                    <a:p>
                      <a:pPr marL="0" marR="0" indent="0" algn="r" defTabSz="914400" rtl="1" eaLnBrk="1" fontAlgn="auto" latinLnBrk="0" hangingPunct="1">
                        <a:lnSpc>
                          <a:spcPct val="100000"/>
                        </a:lnSpc>
                        <a:spcBef>
                          <a:spcPts val="0"/>
                        </a:spcBef>
                        <a:spcAft>
                          <a:spcPts val="0"/>
                        </a:spcAft>
                        <a:buClrTx/>
                        <a:buSzTx/>
                        <a:buFontTx/>
                        <a:buChar char="-"/>
                        <a:tabLst/>
                        <a:defRPr/>
                      </a:pPr>
                      <a:endParaRPr lang="ar-DZ" sz="2400" b="1" kern="1200" baseline="0" dirty="0">
                        <a:solidFill>
                          <a:schemeClr val="dk1"/>
                        </a:solidFill>
                        <a:latin typeface="Sakkal Majalla" pitchFamily="2" charset="-78"/>
                        <a:ea typeface="+mn-ea"/>
                        <a:cs typeface="Sakkal Majalla" pitchFamily="2" charset="-78"/>
                      </a:endParaRPr>
                    </a:p>
                  </a:txBody>
                  <a:tcPr/>
                </a:tc>
                <a:tc>
                  <a:txBody>
                    <a:bodyPr/>
                    <a:lstStyle/>
                    <a:p>
                      <a:pPr algn="ctr" rtl="1"/>
                      <a:r>
                        <a:rPr lang="ar-DZ" sz="2800" b="1" kern="1200" dirty="0">
                          <a:solidFill>
                            <a:schemeClr val="lt1"/>
                          </a:solidFill>
                          <a:latin typeface="Sakkal Majalla" pitchFamily="2" charset="-78"/>
                          <a:ea typeface="+mn-ea"/>
                          <a:cs typeface="Sakkal Majalla" pitchFamily="2" charset="-78"/>
                        </a:rPr>
                        <a:t>الـمستوى </a:t>
                      </a:r>
                    </a:p>
                    <a:p>
                      <a:pPr algn="ctr" rtl="1"/>
                      <a:r>
                        <a:rPr lang="ar-DZ" sz="2800" b="1" kern="1200" dirty="0">
                          <a:solidFill>
                            <a:schemeClr val="lt1"/>
                          </a:solidFill>
                          <a:latin typeface="Sakkal Majalla" pitchFamily="2" charset="-78"/>
                          <a:ea typeface="+mn-ea"/>
                          <a:cs typeface="Sakkal Majalla" pitchFamily="2" charset="-78"/>
                        </a:rPr>
                        <a:t>الـمحلي</a:t>
                      </a:r>
                      <a:endParaRPr lang="fr-FR" sz="2800" b="1" kern="1200" dirty="0">
                        <a:solidFill>
                          <a:schemeClr val="lt1"/>
                        </a:solidFill>
                        <a:latin typeface="Sakkal Majalla" pitchFamily="2" charset="-78"/>
                        <a:ea typeface="+mn-ea"/>
                        <a:cs typeface="Sakkal Majalla" pitchFamily="2" charset="-78"/>
                      </a:endParaRPr>
                    </a:p>
                  </a:txBody>
                  <a:tcPr anchor="ctr">
                    <a:solidFill>
                      <a:schemeClr val="accent1">
                        <a:lumMod val="50000"/>
                      </a:schemeClr>
                    </a:solidFill>
                  </a:tcPr>
                </a:tc>
                <a:extLst>
                  <a:ext uri="{0D108BD9-81ED-4DB2-BD59-A6C34878D82A}">
                    <a16:rowId xmlns:a16="http://schemas.microsoft.com/office/drawing/2014/main" val="10003"/>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E:\Images\Sans titre.png367.png"/>
          <p:cNvPicPr>
            <a:picLocks noChangeAspect="1" noChangeArrowheads="1"/>
          </p:cNvPicPr>
          <p:nvPr/>
        </p:nvPicPr>
        <p:blipFill>
          <a:blip r:embed="rId2" cstate="print"/>
          <a:srcRect/>
          <a:stretch>
            <a:fillRect/>
          </a:stretch>
        </p:blipFill>
        <p:spPr bwMode="auto">
          <a:xfrm>
            <a:off x="1213584" y="1500174"/>
            <a:ext cx="6716832" cy="3714776"/>
          </a:xfrm>
          <a:prstGeom prst="rect">
            <a:avLst/>
          </a:prstGeom>
          <a:noFill/>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 y="0"/>
          <a:ext cx="9144000" cy="6857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rganigramme : Bande perforée 2"/>
          <p:cNvSpPr/>
          <p:nvPr/>
        </p:nvSpPr>
        <p:spPr>
          <a:xfrm>
            <a:off x="539552" y="1412776"/>
            <a:ext cx="8064896" cy="3960440"/>
          </a:xfrm>
          <a:prstGeom prst="flowChartPunchedTape">
            <a:avLst/>
          </a:prstGeom>
        </p:spPr>
        <p:style>
          <a:lnRef idx="3">
            <a:schemeClr val="lt1"/>
          </a:lnRef>
          <a:fillRef idx="1">
            <a:schemeClr val="accent3"/>
          </a:fillRef>
          <a:effectRef idx="1">
            <a:schemeClr val="accent3"/>
          </a:effectRef>
          <a:fontRef idx="minor">
            <a:schemeClr val="lt1"/>
          </a:fontRef>
        </p:style>
        <p:txBody>
          <a:bodyPr rtlCol="0" anchor="ctr"/>
          <a:lstStyle/>
          <a:p>
            <a:pPr algn="ctr" rtl="1"/>
            <a:r>
              <a:rPr lang="ar-DZ" sz="6000" dirty="0">
                <a:solidFill>
                  <a:srgbClr val="FFFF00"/>
                </a:solidFill>
                <a:latin typeface="Arabic Typesetting" pitchFamily="66" charset="-78"/>
                <a:cs typeface="Arabic Typesetting" pitchFamily="66" charset="-78"/>
              </a:rPr>
              <a:t>ما إذا كانت </a:t>
            </a:r>
            <a:r>
              <a:rPr lang="ar-DZ" sz="6000" dirty="0" err="1">
                <a:solidFill>
                  <a:srgbClr val="FFFF00"/>
                </a:solidFill>
                <a:latin typeface="Arabic Typesetting" pitchFamily="66" charset="-78"/>
                <a:cs typeface="Arabic Typesetting" pitchFamily="66" charset="-78"/>
              </a:rPr>
              <a:t>الحوكمة</a:t>
            </a:r>
            <a:r>
              <a:rPr lang="ar-DZ" sz="6000" dirty="0">
                <a:solidFill>
                  <a:srgbClr val="FFFF00"/>
                </a:solidFill>
                <a:latin typeface="Arabic Typesetting" pitchFamily="66" charset="-78"/>
                <a:cs typeface="Arabic Typesetting" pitchFamily="66" charset="-78"/>
              </a:rPr>
              <a:t> العالمية </a:t>
            </a:r>
            <a:r>
              <a:rPr lang="fr-FR" sz="6000" dirty="0">
                <a:solidFill>
                  <a:srgbClr val="FFFF00"/>
                </a:solidFill>
                <a:latin typeface="Arabic Typesetting" pitchFamily="66" charset="-78"/>
                <a:cs typeface="Arabic Typesetting" pitchFamily="66" charset="-78"/>
              </a:rPr>
              <a:t>GG</a:t>
            </a:r>
            <a:r>
              <a:rPr lang="ar-DZ" sz="6000" dirty="0">
                <a:solidFill>
                  <a:srgbClr val="FFFF00"/>
                </a:solidFill>
                <a:latin typeface="Arabic Typesetting" pitchFamily="66" charset="-78"/>
                <a:cs typeface="Arabic Typesetting" pitchFamily="66" charset="-78"/>
              </a:rPr>
              <a:t> شكلا للتحكم يتجاوز الدولة أم </a:t>
            </a:r>
            <a:r>
              <a:rPr lang="ar-DZ" sz="6000" dirty="0" err="1">
                <a:solidFill>
                  <a:srgbClr val="FFFF00"/>
                </a:solidFill>
                <a:latin typeface="Arabic Typesetting" pitchFamily="66" charset="-78"/>
                <a:cs typeface="Arabic Typesetting" pitchFamily="66" charset="-78"/>
              </a:rPr>
              <a:t>يتضمنها ؟</a:t>
            </a:r>
            <a:endParaRPr lang="fr-FR" sz="6000" dirty="0">
              <a:solidFill>
                <a:srgbClr val="FFFF00"/>
              </a:solidFill>
              <a:latin typeface="Arabic Typesetting" pitchFamily="66" charset="-78"/>
              <a:cs typeface="Arabic Typesetting" pitchFamily="66" charset="-78"/>
            </a:endParaRPr>
          </a:p>
          <a:p>
            <a:pPr algn="ctr"/>
            <a:endParaRPr lang="fr-FR"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C17F384C-5C43-49C7-A082-E5362545B11A}"/>
                                            </p:graphicEl>
                                          </p:spTgt>
                                        </p:tgtEl>
                                        <p:attrNameLst>
                                          <p:attrName>style.visibility</p:attrName>
                                        </p:attrNameLst>
                                      </p:cBhvr>
                                      <p:to>
                                        <p:strVal val="visible"/>
                                      </p:to>
                                    </p:set>
                                    <p:animEffect transition="in" filter="fade">
                                      <p:cBhvr>
                                        <p:cTn id="7" dur="2000"/>
                                        <p:tgtEl>
                                          <p:spTgt spid="4">
                                            <p:graphicEl>
                                              <a:dgm id="{C17F384C-5C43-49C7-A082-E5362545B11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285720" y="0"/>
            <a:ext cx="8429684" cy="785794"/>
          </a:xfrm>
          <a:noFill/>
        </p:spPr>
        <p:txBody>
          <a:bodyPr>
            <a:normAutofit fontScale="90000"/>
          </a:bodyPr>
          <a:lstStyle/>
          <a:p>
            <a:pPr rtl="1"/>
            <a:r>
              <a:rPr lang="ar-DZ" b="1" dirty="0">
                <a:solidFill>
                  <a:schemeClr val="accent1">
                    <a:lumMod val="50000"/>
                  </a:schemeClr>
                </a:solidFill>
                <a:latin typeface="Sakkal Majalla" pitchFamily="2" charset="-78"/>
                <a:cs typeface="Sakkal Majalla" pitchFamily="2" charset="-78"/>
              </a:rPr>
              <a:t>وعـــود شــــبكات وشـــراك</a:t>
            </a:r>
            <a:r>
              <a:rPr lang="ar-DZ" b="1" dirty="0">
                <a:solidFill>
                  <a:srgbClr val="C00000"/>
                </a:solidFill>
                <a:latin typeface="Sakkal Majalla" pitchFamily="2" charset="-78"/>
                <a:cs typeface="Sakkal Majalla" pitchFamily="2" charset="-78"/>
              </a:rPr>
              <a:t>ات </a:t>
            </a:r>
            <a:r>
              <a:rPr lang="ar-DZ" b="1" dirty="0" err="1">
                <a:solidFill>
                  <a:srgbClr val="C00000"/>
                </a:solidFill>
                <a:latin typeface="Sakkal Majalla" pitchFamily="2" charset="-78"/>
                <a:cs typeface="Sakkal Majalla" pitchFamily="2" charset="-78"/>
              </a:rPr>
              <a:t>الحوكمة</a:t>
            </a:r>
            <a:r>
              <a:rPr lang="ar-DZ" b="1" dirty="0">
                <a:solidFill>
                  <a:srgbClr val="C00000"/>
                </a:solidFill>
                <a:latin typeface="Sakkal Majalla" pitchFamily="2" charset="-78"/>
                <a:cs typeface="Sakkal Majalla" pitchFamily="2" charset="-78"/>
              </a:rPr>
              <a:t> العالـمية؟</a:t>
            </a:r>
            <a:endParaRPr lang="fr-FR" dirty="0">
              <a:solidFill>
                <a:srgbClr val="C00000"/>
              </a:solidFill>
              <a:latin typeface="Sakkal Majalla" pitchFamily="2" charset="-78"/>
              <a:cs typeface="Sakkal Majalla" pitchFamily="2" charset="-78"/>
            </a:endParaRPr>
          </a:p>
        </p:txBody>
      </p:sp>
      <p:graphicFrame>
        <p:nvGraphicFramePr>
          <p:cNvPr id="4" name="Espace réservé du contenu 3"/>
          <p:cNvGraphicFramePr>
            <a:graphicFrameLocks noGrp="1"/>
          </p:cNvGraphicFramePr>
          <p:nvPr>
            <p:ph idx="1"/>
          </p:nvPr>
        </p:nvGraphicFramePr>
        <p:xfrm>
          <a:off x="0" y="785794"/>
          <a:ext cx="9144000" cy="6072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10299B4E-5CF4-4BAF-A6C7-8172D1B3A2A3}"/>
                                            </p:graphicEl>
                                          </p:spTgt>
                                        </p:tgtEl>
                                        <p:attrNameLst>
                                          <p:attrName>style.visibility</p:attrName>
                                        </p:attrNameLst>
                                      </p:cBhvr>
                                      <p:to>
                                        <p:strVal val="visible"/>
                                      </p:to>
                                    </p:set>
                                    <p:animEffect transition="in" filter="fade">
                                      <p:cBhvr>
                                        <p:cTn id="12" dur="2000"/>
                                        <p:tgtEl>
                                          <p:spTgt spid="4">
                                            <p:graphicEl>
                                              <a:dgm id="{10299B4E-5CF4-4BAF-A6C7-8172D1B3A2A3}"/>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graphicEl>
                                              <a:dgm id="{6A4A38CF-9B43-44C1-9EA7-B7CD8D9F348D}"/>
                                            </p:graphicEl>
                                          </p:spTgt>
                                        </p:tgtEl>
                                        <p:attrNameLst>
                                          <p:attrName>style.visibility</p:attrName>
                                        </p:attrNameLst>
                                      </p:cBhvr>
                                      <p:to>
                                        <p:strVal val="visible"/>
                                      </p:to>
                                    </p:set>
                                    <p:animEffect transition="in" filter="fade">
                                      <p:cBhvr>
                                        <p:cTn id="17" dur="2000"/>
                                        <p:tgtEl>
                                          <p:spTgt spid="4">
                                            <p:graphicEl>
                                              <a:dgm id="{6A4A38CF-9B43-44C1-9EA7-B7CD8D9F348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Sub>
          <a:bldDgm bld="one"/>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755576" y="1484784"/>
            <a:ext cx="7992888" cy="3528392"/>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DZ" sz="6000" dirty="0">
                <a:latin typeface="Arabic Typesetting" pitchFamily="66" charset="-78"/>
                <a:cs typeface="Arabic Typesetting" pitchFamily="66" charset="-78"/>
              </a:rPr>
              <a:t>مزيدا من المقاربات النظرية </a:t>
            </a:r>
            <a:r>
              <a:rPr lang="ar-DZ" sz="6000" dirty="0" err="1">
                <a:latin typeface="Arabic Typesetting" pitchFamily="66" charset="-78"/>
                <a:cs typeface="Arabic Typesetting" pitchFamily="66" charset="-78"/>
              </a:rPr>
              <a:t>للحوكمة</a:t>
            </a:r>
            <a:r>
              <a:rPr lang="ar-DZ" sz="6000" dirty="0">
                <a:latin typeface="Arabic Typesetting" pitchFamily="66" charset="-78"/>
                <a:cs typeface="Arabic Typesetting" pitchFamily="66" charset="-78"/>
              </a:rPr>
              <a:t> العالمية </a:t>
            </a:r>
            <a:endParaRPr lang="fr-FR" sz="6000" dirty="0">
              <a:latin typeface="Arabic Typesetting" pitchFamily="66" charset="-78"/>
              <a:cs typeface="Arabic Typesetting" pitchFamily="66"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323528" y="476672"/>
            <a:ext cx="8820472" cy="532859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a:p>
        </p:txBody>
      </p:sp>
      <p:sp>
        <p:nvSpPr>
          <p:cNvPr id="64513" name="Rectangle 1"/>
          <p:cNvSpPr>
            <a:spLocks noChangeArrowheads="1"/>
          </p:cNvSpPr>
          <p:nvPr/>
        </p:nvSpPr>
        <p:spPr bwMode="auto">
          <a:xfrm>
            <a:off x="395536" y="748013"/>
            <a:ext cx="8496944"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4000" b="0" i="0" u="none" strike="noStrike" cap="none" normalizeH="0" baseline="0" dirty="0">
                <a:ln>
                  <a:noFill/>
                </a:ln>
                <a:effectLst/>
                <a:latin typeface="Arabic Typesetting" pitchFamily="66" charset="-78"/>
                <a:ea typeface="Times New Roman" pitchFamily="18" charset="0"/>
                <a:cs typeface="Arabic Typesetting" pitchFamily="66" charset="-78"/>
              </a:rPr>
              <a:t>بعد ثلاثة عقود من صدور كتاب كوبر</a:t>
            </a:r>
            <a:r>
              <a:rPr kumimoji="0" lang="fr-FR" sz="4000" b="0" i="0" u="none" strike="noStrike" cap="none" normalizeH="0" baseline="0" dirty="0">
                <a:ln>
                  <a:noFill/>
                </a:ln>
                <a:effectLst/>
                <a:latin typeface="Arabic Typesetting" pitchFamily="66" charset="-78"/>
                <a:ea typeface="Times New Roman" pitchFamily="18" charset="0"/>
                <a:cs typeface="Arabic Typesetting" pitchFamily="66" charset="-78"/>
              </a:rPr>
              <a:t> </a:t>
            </a:r>
            <a:r>
              <a:rPr kumimoji="0" lang="en-US" sz="4000" b="0" i="0" u="none" strike="noStrike" cap="none" normalizeH="0" baseline="0" dirty="0">
                <a:ln>
                  <a:noFill/>
                </a:ln>
                <a:effectLst/>
                <a:latin typeface="Arabic Typesetting" pitchFamily="66" charset="-78"/>
                <a:ea typeface="Times New Roman" pitchFamily="18" charset="0"/>
                <a:cs typeface="Arabic Typesetting" pitchFamily="66" charset="-78"/>
              </a:rPr>
              <a:t>Richard Cooper</a:t>
            </a:r>
            <a:r>
              <a:rPr kumimoji="0" lang="ar-DZ" sz="4000" b="0" i="0" u="none" strike="noStrike" cap="none" normalizeH="0" baseline="0" dirty="0" bmk="">
                <a:ln>
                  <a:noFill/>
                </a:ln>
                <a:effectLst/>
                <a:latin typeface="Arabic Typesetting" pitchFamily="66" charset="-78"/>
                <a:ea typeface="Times New Roman" pitchFamily="18" charset="0"/>
                <a:cs typeface="Arabic Typesetting" pitchFamily="66" charset="-78"/>
              </a:rPr>
              <a:t>الذي وضّح من خلاله الحاجة إلى </a:t>
            </a:r>
            <a:r>
              <a:rPr kumimoji="0" lang="ar-DZ" sz="4000" b="0" i="0" u="none" strike="noStrike" cap="none" normalizeH="0" baseline="0" dirty="0" err="1" bmk="">
                <a:ln>
                  <a:noFill/>
                </a:ln>
                <a:effectLst/>
                <a:latin typeface="Arabic Typesetting" pitchFamily="66" charset="-78"/>
                <a:ea typeface="Times New Roman" pitchFamily="18" charset="0"/>
                <a:cs typeface="Arabic Typesetting" pitchFamily="66" charset="-78"/>
              </a:rPr>
              <a:t>الحوكمة</a:t>
            </a:r>
            <a:r>
              <a:rPr kumimoji="0" lang="ar-DZ" sz="4000" b="0" i="0" u="none" strike="noStrike" cap="none" normalizeH="0" baseline="0" dirty="0" bmk="">
                <a:ln>
                  <a:noFill/>
                </a:ln>
                <a:effectLst/>
                <a:latin typeface="Arabic Typesetting" pitchFamily="66" charset="-78"/>
                <a:ea typeface="Times New Roman" pitchFamily="18" charset="0"/>
                <a:cs typeface="Arabic Typesetting" pitchFamily="66" charset="-78"/>
              </a:rPr>
              <a:t> العالمية، ارتقت عولمة السياسة العالمية </a:t>
            </a:r>
            <a:r>
              <a:rPr kumimoji="0" lang="ar-DZ" sz="4000" b="0" i="0" u="none" strike="noStrike" cap="none" normalizeH="0" baseline="0" dirty="0" err="1" bmk="">
                <a:ln>
                  <a:noFill/>
                </a:ln>
                <a:effectLst/>
                <a:latin typeface="Arabic Typesetting" pitchFamily="66" charset="-78"/>
                <a:ea typeface="Times New Roman" pitchFamily="18" charset="0"/>
                <a:cs typeface="Arabic Typesetting" pitchFamily="66" charset="-78"/>
              </a:rPr>
              <a:t>المتسارعة</a:t>
            </a:r>
            <a:r>
              <a:rPr kumimoji="0" lang="ar-DZ" sz="4000" b="0" i="0" u="none" strike="noStrike" cap="none" normalizeH="0" baseline="0" dirty="0" bmk="">
                <a:ln>
                  <a:noFill/>
                </a:ln>
                <a:effectLst/>
                <a:latin typeface="Arabic Typesetting" pitchFamily="66" charset="-78"/>
                <a:ea typeface="Times New Roman" pitchFamily="18" charset="0"/>
                <a:cs typeface="Arabic Typesetting" pitchFamily="66" charset="-78"/>
              </a:rPr>
              <a:t> بمسائل </a:t>
            </a:r>
            <a:r>
              <a:rPr kumimoji="0" lang="ar-DZ" sz="4000" b="0" i="0" u="none" strike="noStrike" cap="none" normalizeH="0" baseline="0" dirty="0" err="1" bmk="">
                <a:ln>
                  <a:noFill/>
                </a:ln>
                <a:effectLst/>
                <a:latin typeface="Arabic Typesetting" pitchFamily="66" charset="-78"/>
                <a:ea typeface="Times New Roman" pitchFamily="18" charset="0"/>
                <a:cs typeface="Arabic Typesetting" pitchFamily="66" charset="-78"/>
              </a:rPr>
              <a:t>الحوكمة</a:t>
            </a:r>
            <a:r>
              <a:rPr kumimoji="0" lang="ar-DZ" sz="4000" b="0" i="0" u="none" strike="noStrike" cap="none" normalizeH="0" baseline="0" dirty="0" bmk="">
                <a:ln>
                  <a:noFill/>
                </a:ln>
                <a:effectLst/>
                <a:latin typeface="Arabic Typesetting" pitchFamily="66" charset="-78"/>
                <a:ea typeface="Times New Roman" pitchFamily="18" charset="0"/>
                <a:cs typeface="Arabic Typesetting" pitchFamily="66" charset="-78"/>
              </a:rPr>
              <a:t> إلى قمة الأجندة السياسية الدولية</a:t>
            </a:r>
            <a:r>
              <a:rPr kumimoji="0" lang="fr-FR" sz="4000" b="0" i="0" u="none" strike="noStrike" cap="none" normalizeH="0" baseline="0" dirty="0" bmk="">
                <a:ln>
                  <a:noFill/>
                </a:ln>
                <a:effectLst/>
                <a:latin typeface="Arabic Typesetting" pitchFamily="66" charset="-78"/>
                <a:ea typeface="Times New Roman" pitchFamily="18" charset="0"/>
                <a:cs typeface="Arabic Typesetting" pitchFamily="66" charset="-78"/>
              </a:rPr>
              <a:t>.</a:t>
            </a:r>
            <a:endParaRPr kumimoji="0" lang="ar-DZ" sz="4000" b="0" i="0" u="none" strike="noStrike" cap="none" normalizeH="0" baseline="0" dirty="0" bmk="">
              <a:ln>
                <a:noFill/>
              </a:ln>
              <a:effectLst/>
              <a:latin typeface="Arabic Typesetting" pitchFamily="66" charset="-78"/>
              <a:ea typeface="Times New Roman" pitchFamily="18" charset="0"/>
              <a:cs typeface="Arabic Typesetting" pitchFamily="66" charset="-78"/>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DZ" sz="4000" b="0" i="0" u="none" strike="noStrike" cap="none" normalizeH="0" baseline="0" dirty="0">
                <a:ln>
                  <a:noFill/>
                </a:ln>
                <a:effectLst/>
                <a:latin typeface="Arabic Typesetting" pitchFamily="66" charset="-78"/>
                <a:ea typeface="Times New Roman" pitchFamily="18" charset="0"/>
                <a:cs typeface="Arabic Typesetting" pitchFamily="66" charset="-78"/>
              </a:rPr>
              <a:t> حاليًا، لا الاقتصاديات المحلية، ولا تزايد التكامل السياسي/الاقتصادي العالمي يمكن أن يعتمد على الدول أو الأسواق </a:t>
            </a:r>
            <a:r>
              <a:rPr kumimoji="0" lang="ar-DZ" sz="4000" b="0" i="0" u="none" strike="noStrike" cap="none" normalizeH="0" baseline="0" dirty="0" err="1">
                <a:ln>
                  <a:noFill/>
                </a:ln>
                <a:effectLst/>
                <a:latin typeface="Arabic Typesetting" pitchFamily="66" charset="-78"/>
                <a:ea typeface="Times New Roman" pitchFamily="18" charset="0"/>
                <a:cs typeface="Arabic Typesetting" pitchFamily="66" charset="-78"/>
              </a:rPr>
              <a:t>وحدها.</a:t>
            </a:r>
            <a:r>
              <a:rPr kumimoji="0" lang="ar-DZ" sz="4000" b="0" i="0" u="none" strike="noStrike" cap="none" normalizeH="0" baseline="0" dirty="0">
                <a:ln>
                  <a:noFill/>
                </a:ln>
                <a:effectLst/>
                <a:latin typeface="Arabic Typesetting" pitchFamily="66" charset="-78"/>
                <a:ea typeface="Times New Roman" pitchFamily="18" charset="0"/>
                <a:cs typeface="Arabic Typesetting" pitchFamily="66" charset="-78"/>
              </a:rPr>
              <a:t> الأمر أصبح يحتاج إلى آليات </a:t>
            </a:r>
            <a:r>
              <a:rPr kumimoji="0" lang="ar-DZ" sz="4000" b="0" i="0" u="none" strike="noStrike" cap="none" normalizeH="0" baseline="0" dirty="0" err="1">
                <a:ln>
                  <a:noFill/>
                </a:ln>
                <a:effectLst/>
                <a:latin typeface="Arabic Typesetting" pitchFamily="66" charset="-78"/>
                <a:ea typeface="Times New Roman" pitchFamily="18" charset="0"/>
                <a:cs typeface="Arabic Typesetting" pitchFamily="66" charset="-78"/>
              </a:rPr>
              <a:t>حوكمة</a:t>
            </a:r>
            <a:r>
              <a:rPr kumimoji="0" lang="ar-DZ" sz="4000" b="0" i="0" u="none" strike="noStrike" cap="none" normalizeH="0" baseline="0" dirty="0">
                <a:ln>
                  <a:noFill/>
                </a:ln>
                <a:effectLst/>
                <a:latin typeface="Arabic Typesetting" pitchFamily="66" charset="-78"/>
                <a:ea typeface="Times New Roman" pitchFamily="18" charset="0"/>
                <a:cs typeface="Arabic Typesetting" pitchFamily="66" charset="-78"/>
              </a:rPr>
              <a:t> عالمية لتولِّي وظائف عدة في الفضاء العالمي الجديد، و بشكل خاص، توفير الخدمات العامة و إيجاد الحلول لإخفاقات الدول لضمان الاستقرار العالمي، وضع المعايير المشتركة و ضبط قطاع الاعمال.</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64514" name="Rectangle 2"/>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51520" y="332656"/>
            <a:ext cx="8640960" cy="619268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3600" dirty="0">
                <a:latin typeface="Arabic Typesetting" pitchFamily="66" charset="-78"/>
                <a:cs typeface="Arabic Typesetting" pitchFamily="66" charset="-78"/>
              </a:rPr>
              <a:t>في الواقع، تبرز مقاربتين سائدتين تؤكدان على الطرح المتعلق </a:t>
            </a:r>
            <a:r>
              <a:rPr lang="ar-DZ" sz="3600" dirty="0" err="1">
                <a:latin typeface="Arabic Typesetting" pitchFamily="66" charset="-78"/>
                <a:cs typeface="Arabic Typesetting" pitchFamily="66" charset="-78"/>
              </a:rPr>
              <a:t>بالحوكمة</a:t>
            </a:r>
            <a:r>
              <a:rPr lang="ar-DZ" sz="3600" dirty="0">
                <a:latin typeface="Arabic Typesetting" pitchFamily="66" charset="-78"/>
                <a:cs typeface="Arabic Typesetting" pitchFamily="66" charset="-78"/>
              </a:rPr>
              <a:t> العالمية: </a:t>
            </a:r>
            <a:r>
              <a:rPr lang="ar-DZ" sz="3600" dirty="0" err="1">
                <a:latin typeface="Arabic Typesetting" pitchFamily="66" charset="-78"/>
                <a:cs typeface="Arabic Typesetting" pitchFamily="66" charset="-78"/>
              </a:rPr>
              <a:t>الليبرالية –المؤسساتية '</a:t>
            </a:r>
            <a:r>
              <a:rPr lang="fr-FR" sz="3600" dirty="0" err="1">
                <a:latin typeface="Arabic Typesetting" pitchFamily="66" charset="-78"/>
                <a:cs typeface="Arabic Typesetting" pitchFamily="66" charset="-78"/>
              </a:rPr>
              <a:t>Neo</a:t>
            </a:r>
            <a:r>
              <a:rPr lang="fr-FR" sz="3600" dirty="0">
                <a:latin typeface="Arabic Typesetting" pitchFamily="66" charset="-78"/>
                <a:cs typeface="Arabic Typesetting" pitchFamily="66" charset="-78"/>
              </a:rPr>
              <a:t>-Liberal-</a:t>
            </a:r>
            <a:r>
              <a:rPr lang="fr-FR" sz="3600" dirty="0" err="1">
                <a:latin typeface="Arabic Typesetting" pitchFamily="66" charset="-78"/>
                <a:cs typeface="Arabic Typesetting" pitchFamily="66" charset="-78"/>
              </a:rPr>
              <a:t>Institunalism</a:t>
            </a:r>
            <a:r>
              <a:rPr lang="ar-DZ" sz="3600" dirty="0">
                <a:latin typeface="Arabic Typesetting" pitchFamily="66" charset="-78"/>
                <a:cs typeface="Arabic Typesetting" pitchFamily="66" charset="-78"/>
              </a:rPr>
              <a:t>' ومقاربة العصر الوسيط الجديد أو </a:t>
            </a:r>
            <a:r>
              <a:rPr lang="ar-DZ" sz="3600" dirty="0" err="1">
                <a:latin typeface="Arabic Typesetting" pitchFamily="66" charset="-78"/>
                <a:cs typeface="Arabic Typesetting" pitchFamily="66" charset="-78"/>
              </a:rPr>
              <a:t>القروسطية</a:t>
            </a:r>
            <a:r>
              <a:rPr lang="ar-DZ" sz="3600" dirty="0">
                <a:latin typeface="Arabic Typesetting" pitchFamily="66" charset="-78"/>
                <a:cs typeface="Arabic Typesetting" pitchFamily="66" charset="-78"/>
              </a:rPr>
              <a:t> </a:t>
            </a:r>
            <a:r>
              <a:rPr lang="ar-DZ" sz="3600" dirty="0" err="1">
                <a:latin typeface="Arabic Typesetting" pitchFamily="66" charset="-78"/>
                <a:cs typeface="Arabic Typesetting" pitchFamily="66" charset="-78"/>
              </a:rPr>
              <a:t>الجديدة '</a:t>
            </a:r>
            <a:r>
              <a:rPr lang="fr-FR" sz="3600" dirty="0">
                <a:latin typeface="Arabic Typesetting" pitchFamily="66" charset="-78"/>
                <a:cs typeface="Arabic Typesetting" pitchFamily="66" charset="-78"/>
              </a:rPr>
              <a:t>New </a:t>
            </a:r>
            <a:r>
              <a:rPr lang="fr-FR" sz="3600" dirty="0" err="1">
                <a:latin typeface="Arabic Typesetting" pitchFamily="66" charset="-78"/>
                <a:cs typeface="Arabic Typesetting" pitchFamily="66" charset="-78"/>
              </a:rPr>
              <a:t>Medievalism</a:t>
            </a:r>
            <a:r>
              <a:rPr lang="ar-DZ" sz="3600" dirty="0" err="1">
                <a:latin typeface="Arabic Typesetting" pitchFamily="66" charset="-78"/>
                <a:cs typeface="Arabic Typesetting" pitchFamily="66" charset="-78"/>
              </a:rPr>
              <a:t>' </a:t>
            </a:r>
            <a:r>
              <a:rPr lang="ar-DZ" sz="3600" dirty="0">
                <a:latin typeface="Arabic Typesetting" pitchFamily="66" charset="-78"/>
                <a:cs typeface="Arabic Typesetting" pitchFamily="66" charset="-78"/>
              </a:rPr>
              <a:t>، إذ تتأسس المقاربة </a:t>
            </a:r>
            <a:r>
              <a:rPr lang="ar-DZ" sz="3600" dirty="0" err="1">
                <a:latin typeface="Arabic Typesetting" pitchFamily="66" charset="-78"/>
                <a:cs typeface="Arabic Typesetting" pitchFamily="66" charset="-78"/>
              </a:rPr>
              <a:t>الليبرالية </a:t>
            </a:r>
            <a:r>
              <a:rPr lang="ar-DZ" sz="3600" dirty="0">
                <a:latin typeface="Arabic Typesetting" pitchFamily="66" charset="-78"/>
                <a:cs typeface="Arabic Typesetting" pitchFamily="66" charset="-78"/>
              </a:rPr>
              <a:t>–المؤسساتية على استمرارية ترسيخ مبادئ الديمقراطية </a:t>
            </a:r>
            <a:r>
              <a:rPr lang="ar-DZ" sz="3600" dirty="0" err="1">
                <a:latin typeface="Arabic Typesetting" pitchFamily="66" charset="-78"/>
                <a:cs typeface="Arabic Typesetting" pitchFamily="66" charset="-78"/>
              </a:rPr>
              <a:t>والحرية،</a:t>
            </a:r>
            <a:endParaRPr lang="ar-DZ" sz="3600" dirty="0">
              <a:latin typeface="Arabic Typesetting" pitchFamily="66" charset="-78"/>
              <a:cs typeface="Arabic Typesetting" pitchFamily="66" charset="-78"/>
            </a:endParaRPr>
          </a:p>
          <a:p>
            <a:pPr algn="r" rtl="1"/>
            <a:r>
              <a:rPr lang="ar-DZ" sz="3600" dirty="0">
                <a:latin typeface="Arabic Typesetting" pitchFamily="66" charset="-78"/>
                <a:cs typeface="Arabic Typesetting" pitchFamily="66" charset="-78"/>
              </a:rPr>
              <a:t> وتعتقد بضرورة </a:t>
            </a:r>
            <a:r>
              <a:rPr lang="ar-DZ" sz="3600" dirty="0" err="1">
                <a:latin typeface="Arabic Typesetting" pitchFamily="66" charset="-78"/>
                <a:cs typeface="Arabic Typesetting" pitchFamily="66" charset="-78"/>
              </a:rPr>
              <a:t>تفعيل</a:t>
            </a:r>
            <a:r>
              <a:rPr lang="ar-DZ" sz="3600" dirty="0">
                <a:latin typeface="Arabic Typesetting" pitchFamily="66" charset="-78"/>
                <a:cs typeface="Arabic Typesetting" pitchFamily="66" charset="-78"/>
              </a:rPr>
              <a:t> النظم و المؤسسات الدولية الرسمية، و تجهيزها بتفويض يمنحها القدرة على حل المشكلات العالمية.</a:t>
            </a:r>
          </a:p>
          <a:p>
            <a:pPr algn="r" rtl="1"/>
            <a:r>
              <a:rPr lang="ar-DZ" sz="3600" dirty="0">
                <a:latin typeface="Arabic Typesetting" pitchFamily="66" charset="-78"/>
                <a:cs typeface="Arabic Typesetting" pitchFamily="66" charset="-78"/>
              </a:rPr>
              <a:t> أما مقاربة العصر الوسيط الجديد فتستند على فرضية أن الدولة و نظام الدولة قوضتها الاقتصاديات، التكنولوجيات و التطورات الأخرى، كما توارت أمام تطور الفواعل غير الحكومية و ظهور المجتمع المدني </a:t>
            </a:r>
            <a:r>
              <a:rPr lang="ar-DZ" sz="3600" dirty="0" err="1">
                <a:latin typeface="Arabic Typesetting" pitchFamily="66" charset="-78"/>
                <a:cs typeface="Arabic Typesetting" pitchFamily="66" charset="-78"/>
              </a:rPr>
              <a:t>الدولي.</a:t>
            </a:r>
            <a:r>
              <a:rPr lang="ar-DZ" sz="3600" dirty="0">
                <a:latin typeface="Arabic Typesetting" pitchFamily="66" charset="-78"/>
                <a:cs typeface="Arabic Typesetting" pitchFamily="66" charset="-78"/>
              </a:rPr>
              <a:t> منظري هذه المقاربة يعتقدون أن نهاية السيادة الوطنية و نتائج انتشار السلطة إلى أطراف جديدة، تمكّن من حل المشاكل العالمية.</a:t>
            </a:r>
            <a:endParaRPr lang="fr-FR" sz="3600" dirty="0">
              <a:latin typeface="Arabic Typesetting" pitchFamily="66" charset="-78"/>
              <a:cs typeface="Arabic Typesetting" pitchFamily="66" charset="-7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395536" y="1844824"/>
            <a:ext cx="8532440" cy="26642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6000" b="1" dirty="0">
                <a:latin typeface="Arabic Typesetting" pitchFamily="66" charset="-78"/>
                <a:cs typeface="Arabic Typesetting" pitchFamily="66" charset="-78"/>
              </a:rPr>
              <a:t>المقاربة النظرية </a:t>
            </a:r>
            <a:r>
              <a:rPr lang="ar-DZ" sz="6000" b="1" dirty="0" err="1">
                <a:latin typeface="Arabic Typesetting" pitchFamily="66" charset="-78"/>
                <a:cs typeface="Arabic Typesetting" pitchFamily="66" charset="-78"/>
              </a:rPr>
              <a:t>الليبرالية </a:t>
            </a:r>
            <a:r>
              <a:rPr lang="ar-DZ" sz="6000" b="1" dirty="0">
                <a:latin typeface="Arabic Typesetting" pitchFamily="66" charset="-78"/>
                <a:cs typeface="Arabic Typesetting" pitchFamily="66" charset="-78"/>
              </a:rPr>
              <a:t>-المؤسساتية</a:t>
            </a:r>
            <a:endParaRPr lang="fr-FR" sz="6000" dirty="0">
              <a:latin typeface="Arabic Typesetting" pitchFamily="66" charset="-78"/>
              <a:cs typeface="Arabic Typesetting" pitchFamily="66" charset="-7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0" y="1346309"/>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5400" b="1" i="0" u="none" strike="noStrike" cap="none" normalizeH="0" baseline="0" dirty="0">
                <a:ln>
                  <a:noFill/>
                </a:ln>
                <a:solidFill>
                  <a:schemeClr val="tx2">
                    <a:lumMod val="60000"/>
                    <a:lumOff val="40000"/>
                  </a:schemeClr>
                </a:solidFill>
                <a:effectLst/>
                <a:latin typeface="Arabic Typesetting" pitchFamily="66" charset="-78"/>
                <a:ea typeface="Times New Roman" pitchFamily="18" charset="0"/>
                <a:cs typeface="Arabic Typesetting" pitchFamily="66" charset="-78"/>
              </a:rPr>
              <a:t>تعتقد النظرية الليبرالية-المؤسساتية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5400" b="0" i="0" u="none" strike="noStrike" cap="none" normalizeH="0" baseline="0" dirty="0">
                <a:ln>
                  <a:noFill/>
                </a:ln>
                <a:solidFill>
                  <a:schemeClr val="tx2">
                    <a:lumMod val="60000"/>
                    <a:lumOff val="40000"/>
                  </a:schemeClr>
                </a:solidFill>
                <a:effectLst/>
                <a:latin typeface="Arabic Typesetting" pitchFamily="66" charset="-78"/>
                <a:ea typeface="Times New Roman" pitchFamily="18" charset="0"/>
                <a:cs typeface="Arabic Typesetting" pitchFamily="66" charset="-78"/>
              </a:rPr>
              <a:t> </a:t>
            </a:r>
            <a:r>
              <a:rPr kumimoji="0" lang="ar-DZ"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أن </a:t>
            </a:r>
            <a:r>
              <a:rPr kumimoji="0" lang="ar-DZ" sz="3600" b="0" i="0" u="none" strike="noStrike" cap="none" normalizeH="0" baseline="0" dirty="0" err="1">
                <a:ln>
                  <a:noFill/>
                </a:ln>
                <a:solidFill>
                  <a:schemeClr val="tx1"/>
                </a:solidFill>
                <a:effectLst/>
                <a:latin typeface="Arabic Typesetting" pitchFamily="66" charset="-78"/>
                <a:ea typeface="Times New Roman" pitchFamily="18" charset="0"/>
                <a:cs typeface="Arabic Typesetting" pitchFamily="66" charset="-78"/>
              </a:rPr>
              <a:t>الحوكمة</a:t>
            </a:r>
            <a:r>
              <a:rPr kumimoji="0" lang="ar-DZ"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 العالمية يمكن فهمها على أنها </a:t>
            </a:r>
            <a:r>
              <a:rPr kumimoji="0" lang="ar-DZ" sz="3600" b="0" i="0" u="none" strike="noStrike" cap="none" normalizeH="0" baseline="0" dirty="0" err="1">
                <a:ln>
                  <a:noFill/>
                </a:ln>
                <a:solidFill>
                  <a:schemeClr val="tx1"/>
                </a:solidFill>
                <a:effectLst/>
                <a:latin typeface="Arabic Typesetting" pitchFamily="66" charset="-78"/>
                <a:ea typeface="Times New Roman" pitchFamily="18" charset="0"/>
                <a:cs typeface="Arabic Typesetting" pitchFamily="66" charset="-78"/>
              </a:rPr>
              <a:t>الحوكمة</a:t>
            </a:r>
            <a:r>
              <a:rPr kumimoji="0" lang="ar-DZ"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 من خلال التعاون فيما بين الأنظمة، لذا تَعتبر المؤسسات الدولية قوية بما فيه الكفاية لمواجهة تحديات المشاكل الدولية </a:t>
            </a:r>
            <a:r>
              <a:rPr kumimoji="0" lang="ar-DZ" sz="3600" b="0" i="0" u="none" strike="noStrike" cap="none" normalizeH="0" baseline="0" dirty="0" err="1">
                <a:ln>
                  <a:noFill/>
                </a:ln>
                <a:solidFill>
                  <a:schemeClr val="tx1"/>
                </a:solidFill>
                <a:effectLst/>
                <a:latin typeface="Arabic Typesetting" pitchFamily="66" charset="-78"/>
                <a:ea typeface="Times New Roman" pitchFamily="18" charset="0"/>
                <a:cs typeface="Arabic Typesetting" pitchFamily="66" charset="-78"/>
              </a:rPr>
              <a:t>المعولمة.</a:t>
            </a:r>
            <a:r>
              <a:rPr kumimoji="0" lang="ar-DZ"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 أنواع الأنظمة الدولية والمؤسسات التي تدعو إليها هذه المقاربة قد حققت نجاحا كبيرا على الرغم من أوجه القصور،فقد حسنت المؤسسات العالمية</a:t>
            </a:r>
            <a:r>
              <a:rPr kumimoji="0" lang="fr-FR"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 IMF,WB, WTO</a:t>
            </a:r>
            <a:r>
              <a:rPr kumimoji="0" lang="ar-SA"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 من الطرق التي </a:t>
            </a:r>
            <a:r>
              <a:rPr kumimoji="0" lang="ar-DZ"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ت</a:t>
            </a:r>
            <a:r>
              <a:rPr kumimoji="0" lang="ar-SA"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عمل </a:t>
            </a:r>
            <a:r>
              <a:rPr kumimoji="0" lang="ar-SA" sz="3600" b="0" i="0" u="none" strike="noStrike" cap="none" normalizeH="0" baseline="0" dirty="0" err="1">
                <a:ln>
                  <a:noFill/>
                </a:ln>
                <a:solidFill>
                  <a:schemeClr val="tx1"/>
                </a:solidFill>
                <a:effectLst/>
                <a:latin typeface="Arabic Typesetting" pitchFamily="66" charset="-78"/>
                <a:ea typeface="Times New Roman" pitchFamily="18" charset="0"/>
                <a:cs typeface="Arabic Typesetting" pitchFamily="66" charset="-78"/>
              </a:rPr>
              <a:t>بها</a:t>
            </a:r>
            <a:r>
              <a:rPr kumimoji="0" lang="ar-SA"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 </a:t>
            </a:r>
            <a:r>
              <a:rPr kumimoji="0" lang="ar-DZ"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السياسة</a:t>
            </a:r>
            <a:r>
              <a:rPr kumimoji="0" lang="ar-DZ" sz="3600" b="0" i="0" u="none" strike="noStrike" cap="none" normalizeH="0" dirty="0">
                <a:ln>
                  <a:noFill/>
                </a:ln>
                <a:solidFill>
                  <a:schemeClr val="tx1"/>
                </a:solidFill>
                <a:effectLst/>
                <a:latin typeface="Arabic Typesetting" pitchFamily="66" charset="-78"/>
                <a:ea typeface="Times New Roman" pitchFamily="18" charset="0"/>
                <a:cs typeface="Arabic Typesetting" pitchFamily="66" charset="-78"/>
              </a:rPr>
              <a:t> </a:t>
            </a:r>
            <a:r>
              <a:rPr kumimoji="0" lang="ar-SA"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العالمي</a:t>
            </a:r>
            <a:r>
              <a:rPr kumimoji="0" lang="ar-DZ"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ة</a:t>
            </a:r>
            <a:r>
              <a:rPr kumimoji="0" lang="fr-FR"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 </a:t>
            </a:r>
            <a:r>
              <a:rPr kumimoji="0" lang="ar-SA"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و على اعتبار أن العالم أصبح أكثر تكاملا و تعقيدا نشأت قضايا جديدة، أثبتت عدد من الأنظمة القائمة على أنها غير كافية تماما للوفاء بالمهام الموكلة </a:t>
            </a:r>
            <a:r>
              <a:rPr kumimoji="0" lang="ar-SA" sz="3600" b="0" i="0" u="none" strike="noStrike" cap="none" normalizeH="0" baseline="0" dirty="0" err="1">
                <a:ln>
                  <a:noFill/>
                </a:ln>
                <a:solidFill>
                  <a:schemeClr val="tx1"/>
                </a:solidFill>
                <a:effectLst/>
                <a:latin typeface="Arabic Typesetting" pitchFamily="66" charset="-78"/>
                <a:ea typeface="Times New Roman" pitchFamily="18" charset="0"/>
                <a:cs typeface="Arabic Typesetting" pitchFamily="66" charset="-78"/>
              </a:rPr>
              <a:t>إليها.</a:t>
            </a:r>
            <a:r>
              <a:rPr kumimoji="0" lang="ar-SA" sz="3600" b="0" i="0" u="none" strike="noStrike" cap="none" normalizeH="0" baseline="0" dirty="0">
                <a:ln>
                  <a:noFill/>
                </a:ln>
                <a:solidFill>
                  <a:schemeClr val="tx1"/>
                </a:solidFill>
                <a:effectLst/>
                <a:latin typeface="Arabic Typesetting" pitchFamily="66" charset="-78"/>
                <a:ea typeface="Times New Roman" pitchFamily="18" charset="0"/>
                <a:cs typeface="Arabic Typesetting" pitchFamily="66" charset="-78"/>
              </a:rPr>
              <a:t> </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628800"/>
            <a:ext cx="8892480" cy="3170099"/>
          </a:xfrm>
          <a:prstGeom prst="rect">
            <a:avLst/>
          </a:prstGeom>
        </p:spPr>
        <p:txBody>
          <a:bodyPr wrap="square">
            <a:spAutoFit/>
          </a:bodyPr>
          <a:lstStyle/>
          <a:p>
            <a:pPr algn="r" rtl="1"/>
            <a:r>
              <a:rPr lang="ar-DZ" sz="4000" dirty="0">
                <a:latin typeface="Arabic Typesetting" pitchFamily="66" charset="-78"/>
                <a:cs typeface="Arabic Typesetting" pitchFamily="66" charset="-78"/>
              </a:rPr>
              <a:t>في الحقيقة، هناك عقبات هائلة لتحقيق مثالية </a:t>
            </a:r>
            <a:r>
              <a:rPr lang="ar-DZ" sz="4000" dirty="0" err="1">
                <a:latin typeface="Arabic Typesetting" pitchFamily="66" charset="-78"/>
                <a:cs typeface="Arabic Typesetting" pitchFamily="66" charset="-78"/>
              </a:rPr>
              <a:t>الليبرالية –المؤسساتية </a:t>
            </a:r>
            <a:r>
              <a:rPr lang="ar-DZ" sz="4000" dirty="0">
                <a:latin typeface="Arabic Typesetting" pitchFamily="66" charset="-78"/>
                <a:cs typeface="Arabic Typesetting" pitchFamily="66" charset="-78"/>
              </a:rPr>
              <a:t>، و مسألة الامتثال الدولي هي الأخرى تمثل تحديا من نوع </a:t>
            </a:r>
            <a:r>
              <a:rPr lang="ar-DZ" sz="4000" dirty="0" err="1">
                <a:latin typeface="Arabic Typesetting" pitchFamily="66" charset="-78"/>
                <a:cs typeface="Arabic Typesetting" pitchFamily="66" charset="-78"/>
              </a:rPr>
              <a:t>خاص.</a:t>
            </a:r>
            <a:r>
              <a:rPr lang="ar-DZ" sz="4000" dirty="0">
                <a:latin typeface="Arabic Typesetting" pitchFamily="66" charset="-78"/>
                <a:cs typeface="Arabic Typesetting" pitchFamily="66" charset="-78"/>
              </a:rPr>
              <a:t> واستمرارية هذا المشكل يحد من فعالية المنظمات </a:t>
            </a:r>
            <a:r>
              <a:rPr lang="ar-DZ" sz="4000" dirty="0" err="1">
                <a:latin typeface="Arabic Typesetting" pitchFamily="66" charset="-78"/>
                <a:cs typeface="Arabic Typesetting" pitchFamily="66" charset="-78"/>
              </a:rPr>
              <a:t>الدولية.</a:t>
            </a:r>
            <a:r>
              <a:rPr lang="ar-DZ" sz="4000" dirty="0">
                <a:latin typeface="Arabic Typesetting" pitchFamily="66" charset="-78"/>
                <a:cs typeface="Arabic Typesetting" pitchFamily="66" charset="-78"/>
              </a:rPr>
              <a:t> إذ تواجه المؤسسات الدولية في بداية القرن الواحد و العشرين، عددا من القضايا الملحة، بحيث تؤثر و تحدد نتائج هذه الأخيرة على </a:t>
            </a:r>
            <a:r>
              <a:rPr lang="ar-DZ" sz="4000" dirty="0" err="1">
                <a:latin typeface="Arabic Typesetting" pitchFamily="66" charset="-78"/>
                <a:cs typeface="Arabic Typesetting" pitchFamily="66" charset="-78"/>
              </a:rPr>
              <a:t>مستقبلها.</a:t>
            </a:r>
            <a:r>
              <a:rPr lang="ar-DZ" sz="4000" dirty="0">
                <a:latin typeface="Arabic Typesetting" pitchFamily="66" charset="-78"/>
                <a:cs typeface="Arabic Typesetting" pitchFamily="66" charset="-78"/>
              </a:rPr>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60648"/>
            <a:ext cx="8640960" cy="63709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r" rtl="1"/>
            <a:r>
              <a:rPr lang="ar-DZ" sz="4800" b="1" dirty="0" err="1">
                <a:solidFill>
                  <a:schemeClr val="tx2">
                    <a:lumMod val="60000"/>
                    <a:lumOff val="40000"/>
                  </a:schemeClr>
                </a:solidFill>
                <a:latin typeface="Arabic Typesetting" pitchFamily="66" charset="-78"/>
                <a:cs typeface="Arabic Typesetting" pitchFamily="66" charset="-78"/>
              </a:rPr>
              <a:t>مثال</a:t>
            </a:r>
            <a:r>
              <a:rPr lang="ar-DZ" sz="4800" dirty="0" err="1">
                <a:latin typeface="Arabic Typesetting" pitchFamily="66" charset="-78"/>
                <a:cs typeface="Arabic Typesetting" pitchFamily="66" charset="-78"/>
              </a:rPr>
              <a:t> </a:t>
            </a:r>
            <a:r>
              <a:rPr lang="ar-DZ" sz="4000" dirty="0">
                <a:latin typeface="Arabic Typesetting" pitchFamily="66" charset="-78"/>
                <a:cs typeface="Arabic Typesetting" pitchFamily="66" charset="-78"/>
              </a:rPr>
              <a:t>: القضية الملحة التي جعلت المتظاهرين في سياتل ضد منظمة التجارة العالمية، هو ما يسميه </a:t>
            </a:r>
            <a:r>
              <a:rPr lang="ar-DZ" sz="4000" dirty="0" err="1">
                <a:latin typeface="Arabic Typesetting" pitchFamily="66" charset="-78"/>
                <a:cs typeface="Arabic Typesetting" pitchFamily="66" charset="-78"/>
              </a:rPr>
              <a:t>العلماء </a:t>
            </a:r>
            <a:r>
              <a:rPr lang="ar-DZ" sz="4000" dirty="0">
                <a:latin typeface="Arabic Typesetting" pitchFamily="66" charset="-78"/>
                <a:cs typeface="Arabic Typesetting" pitchFamily="66" charset="-78"/>
              </a:rPr>
              <a:t>" العجز </a:t>
            </a:r>
            <a:r>
              <a:rPr lang="ar-DZ" sz="4000" dirty="0" err="1">
                <a:latin typeface="Arabic Typesetting" pitchFamily="66" charset="-78"/>
                <a:cs typeface="Arabic Typesetting" pitchFamily="66" charset="-78"/>
              </a:rPr>
              <a:t>الديمقراطي".</a:t>
            </a:r>
            <a:r>
              <a:rPr lang="ar-DZ" sz="4000" dirty="0">
                <a:latin typeface="Arabic Typesetting" pitchFamily="66" charset="-78"/>
                <a:cs typeface="Arabic Typesetting" pitchFamily="66" charset="-78"/>
              </a:rPr>
              <a:t> المؤسسات الدولية تم انتقادها لأنها ليست </a:t>
            </a:r>
            <a:r>
              <a:rPr lang="ar-DZ" sz="4000" dirty="0" err="1">
                <a:latin typeface="Arabic Typesetting" pitchFamily="66" charset="-78"/>
                <a:cs typeface="Arabic Typesetting" pitchFamily="66" charset="-78"/>
              </a:rPr>
              <a:t>مسؤولة</a:t>
            </a:r>
            <a:r>
              <a:rPr lang="ar-DZ" sz="4000" dirty="0">
                <a:latin typeface="Arabic Typesetting" pitchFamily="66" charset="-78"/>
                <a:cs typeface="Arabic Typesetting" pitchFamily="66" charset="-78"/>
              </a:rPr>
              <a:t> أمام أي من الناخبين </a:t>
            </a:r>
            <a:r>
              <a:rPr lang="ar-DZ" sz="4000" dirty="0" err="1">
                <a:latin typeface="Arabic Typesetting" pitchFamily="66" charset="-78"/>
                <a:cs typeface="Arabic Typesetting" pitchFamily="66" charset="-78"/>
              </a:rPr>
              <a:t>الديمقراطيين.</a:t>
            </a:r>
            <a:r>
              <a:rPr lang="ar-DZ" sz="4000" dirty="0">
                <a:latin typeface="Arabic Typesetting" pitchFamily="66" charset="-78"/>
                <a:cs typeface="Arabic Typesetting" pitchFamily="66" charset="-78"/>
              </a:rPr>
              <a:t> و ترتبط هذه المسألة بالفجوة بين سلطة المؤسسات القائمة و تغير توزيع السلطة في النظام </a:t>
            </a:r>
            <a:r>
              <a:rPr lang="ar-DZ" sz="4000" dirty="0" err="1">
                <a:latin typeface="Arabic Typesetting" pitchFamily="66" charset="-78"/>
                <a:cs typeface="Arabic Typesetting" pitchFamily="66" charset="-78"/>
              </a:rPr>
              <a:t>الدولي.</a:t>
            </a:r>
            <a:r>
              <a:rPr lang="ar-DZ" sz="4000" dirty="0">
                <a:latin typeface="Arabic Typesetting" pitchFamily="66" charset="-78"/>
                <a:cs typeface="Arabic Typesetting" pitchFamily="66" charset="-78"/>
              </a:rPr>
              <a:t> على الرغم من التحول الكبير في مفهوم القوة الذي حدث في النصف الأخير من </a:t>
            </a:r>
            <a:r>
              <a:rPr lang="ar-DZ" sz="4000" dirty="0" err="1">
                <a:latin typeface="Arabic Typesetting" pitchFamily="66" charset="-78"/>
                <a:cs typeface="Arabic Typesetting" pitchFamily="66" charset="-78"/>
              </a:rPr>
              <a:t>ق20</a:t>
            </a:r>
            <a:r>
              <a:rPr lang="ar-DZ" sz="4000" dirty="0">
                <a:latin typeface="Arabic Typesetting" pitchFamily="66" charset="-78"/>
                <a:cs typeface="Arabic Typesetting" pitchFamily="66" charset="-78"/>
              </a:rPr>
              <a:t>، سلطة اتخاذ القرار و المسؤولية في </a:t>
            </a:r>
            <a:r>
              <a:rPr lang="fr-FR" sz="4000" dirty="0">
                <a:latin typeface="Arabic Typesetting" pitchFamily="66" charset="-78"/>
                <a:cs typeface="Arabic Typesetting" pitchFamily="66" charset="-78"/>
              </a:rPr>
              <a:t>IMF, WTOWB,</a:t>
            </a:r>
            <a:r>
              <a:rPr lang="ar-DZ" sz="4000" dirty="0">
                <a:latin typeface="Arabic Typesetting" pitchFamily="66" charset="-78"/>
                <a:cs typeface="Arabic Typesetting" pitchFamily="66" charset="-78"/>
              </a:rPr>
              <a:t> لا تزال تمنح بشكل غير متناسب للولايات المتحدة و إلى حد أقل أوربا </a:t>
            </a:r>
            <a:r>
              <a:rPr lang="ar-DZ" sz="4000" dirty="0" err="1">
                <a:latin typeface="Arabic Typesetting" pitchFamily="66" charset="-78"/>
                <a:cs typeface="Arabic Typesetting" pitchFamily="66" charset="-78"/>
              </a:rPr>
              <a:t>الغربية.</a:t>
            </a:r>
            <a:r>
              <a:rPr lang="ar-DZ" sz="4000" dirty="0">
                <a:latin typeface="Arabic Typesetting" pitchFamily="66" charset="-78"/>
                <a:cs typeface="Arabic Typesetting" pitchFamily="66" charset="-78"/>
              </a:rPr>
              <a:t> و المسألة الأخرى هي مسألة الإصلاح المؤسسي، هذا ينسحب على صندوق النقد الدولي بسبب الانتقادات الحادة للمنظمة لكل من اليسار و اليمين السياسي في الولايات المتحدة.</a:t>
            </a:r>
            <a:endParaRPr lang="fr-FR" sz="4000" dirty="0">
              <a:latin typeface="Arabic Typesetting" pitchFamily="66" charset="-78"/>
              <a:cs typeface="Arabic Typesetting" pitchFamily="66" charset="-78"/>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683568" y="1700808"/>
            <a:ext cx="7920880" cy="30243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6000" dirty="0">
                <a:latin typeface="Arabic Typesetting" pitchFamily="66" charset="-78"/>
                <a:cs typeface="Arabic Typesetting" pitchFamily="66" charset="-78"/>
              </a:rPr>
              <a:t>مقاربة العصر الوسيط الجديد</a:t>
            </a:r>
            <a:endParaRPr lang="fr-FR" sz="6000" dirty="0">
              <a:latin typeface="Arabic Typesetting" pitchFamily="66" charset="-78"/>
              <a:cs typeface="Arabic Typesetting" pitchFamily="66" charset="-7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836712"/>
            <a:ext cx="8424936" cy="5016758"/>
          </a:xfrm>
          <a:prstGeom prst="rect">
            <a:avLst/>
          </a:prstGeom>
        </p:spPr>
        <p:txBody>
          <a:bodyPr wrap="square">
            <a:spAutoFit/>
          </a:bodyPr>
          <a:lstStyle/>
          <a:p>
            <a:pPr algn="r" rtl="1"/>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يعتبر </a:t>
            </a:r>
            <a:r>
              <a:rPr lang="ar-DZ" sz="4000" b="1" dirty="0" err="1">
                <a:ln w="1905"/>
                <a:effectLst>
                  <a:innerShdw blurRad="69850" dist="43180" dir="5400000">
                    <a:srgbClr val="000000">
                      <a:alpha val="65000"/>
                    </a:srgbClr>
                  </a:innerShdw>
                </a:effectLst>
                <a:latin typeface="Arabic Typesetting" pitchFamily="66" charset="-78"/>
                <a:cs typeface="Arabic Typesetting" pitchFamily="66" charset="-78"/>
              </a:rPr>
              <a:t>هيدلي</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بول </a:t>
            </a:r>
            <a:r>
              <a:rPr lang="fr-FR" sz="4000" b="1" dirty="0" err="1">
                <a:ln w="1905"/>
                <a:effectLst>
                  <a:innerShdw blurRad="69850" dist="43180" dir="5400000">
                    <a:srgbClr val="000000">
                      <a:alpha val="65000"/>
                    </a:srgbClr>
                  </a:innerShdw>
                </a:effectLst>
                <a:latin typeface="Arabic Typesetting" pitchFamily="66" charset="-78"/>
                <a:cs typeface="Arabic Typesetting" pitchFamily="66" charset="-78"/>
              </a:rPr>
              <a:t>Hedley</a:t>
            </a:r>
            <a:r>
              <a:rPr lang="fr-FR" sz="4000" b="1" dirty="0">
                <a:ln w="1905"/>
                <a:effectLst>
                  <a:innerShdw blurRad="69850" dist="43180" dir="5400000">
                    <a:srgbClr val="000000">
                      <a:alpha val="65000"/>
                    </a:srgbClr>
                  </a:innerShdw>
                </a:effectLst>
                <a:latin typeface="Arabic Typesetting" pitchFamily="66" charset="-78"/>
                <a:cs typeface="Arabic Typesetting" pitchFamily="66" charset="-78"/>
              </a:rPr>
              <a:t> Bull</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أوّل من استخدم </a:t>
            </a:r>
            <a:r>
              <a:rPr lang="ar-DZ" sz="4000" b="1" dirty="0" err="1">
                <a:ln w="1905"/>
                <a:effectLst>
                  <a:innerShdw blurRad="69850" dist="43180" dir="5400000">
                    <a:srgbClr val="000000">
                      <a:alpha val="65000"/>
                    </a:srgbClr>
                  </a:innerShdw>
                </a:effectLst>
                <a:latin typeface="Arabic Typesetting" pitchFamily="66" charset="-78"/>
                <a:cs typeface="Arabic Typesetting" pitchFamily="66" charset="-78"/>
              </a:rPr>
              <a:t>مصطلح </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العصر الوسيط الجديد" في </a:t>
            </a:r>
            <a:r>
              <a:rPr lang="ar-DZ" sz="4000" b="1" dirty="0" err="1">
                <a:ln w="1905"/>
                <a:effectLst>
                  <a:innerShdw blurRad="69850" dist="43180" dir="5400000">
                    <a:srgbClr val="000000">
                      <a:alpha val="65000"/>
                    </a:srgbClr>
                  </a:innerShdw>
                </a:effectLst>
                <a:latin typeface="Arabic Typesetting" pitchFamily="66" charset="-78"/>
                <a:cs typeface="Arabic Typesetting" pitchFamily="66" charset="-78"/>
              </a:rPr>
              <a:t>كتابه </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المجتمع </a:t>
            </a:r>
            <a:r>
              <a:rPr lang="ar-DZ" sz="4000" b="1" dirty="0" err="1">
                <a:ln w="1905"/>
                <a:effectLst>
                  <a:innerShdw blurRad="69850" dist="43180" dir="5400000">
                    <a:srgbClr val="000000">
                      <a:alpha val="65000"/>
                    </a:srgbClr>
                  </a:innerShdw>
                </a:effectLst>
                <a:latin typeface="Arabic Typesetting" pitchFamily="66" charset="-78"/>
                <a:cs typeface="Arabic Typesetting" pitchFamily="66" charset="-78"/>
              </a:rPr>
              <a:t>الأناركي</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الصادر سنة 1977، و ذلك لوصف حالة النخر الذي تتعرض له سيادة الدولة و انتشار مظاهر متعددة </a:t>
            </a:r>
            <a:r>
              <a:rPr lang="ar-DZ" sz="4000" b="1" dirty="0" err="1">
                <a:ln w="1905"/>
                <a:effectLst>
                  <a:innerShdw blurRad="69850" dist="43180" dir="5400000">
                    <a:srgbClr val="000000">
                      <a:alpha val="65000"/>
                    </a:srgbClr>
                  </a:innerShdw>
                </a:effectLst>
                <a:latin typeface="Arabic Typesetting" pitchFamily="66" charset="-78"/>
                <a:cs typeface="Arabic Typesetting" pitchFamily="66" charset="-78"/>
              </a:rPr>
              <a:t>العنف.</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لم يكن لهذا التصور أن يحظى بالترحيب حينها، طالما أن الدولة </a:t>
            </a:r>
            <a:r>
              <a:rPr lang="ar-DZ" sz="4000" b="1" dirty="0" err="1">
                <a:ln w="1905"/>
                <a:effectLst>
                  <a:innerShdw blurRad="69850" dist="43180" dir="5400000">
                    <a:srgbClr val="000000">
                      <a:alpha val="65000"/>
                    </a:srgbClr>
                  </a:innerShdw>
                </a:effectLst>
                <a:latin typeface="Arabic Typesetting" pitchFamily="66" charset="-78"/>
                <a:cs typeface="Arabic Typesetting" pitchFamily="66" charset="-78"/>
              </a:rPr>
              <a:t>الوستفالية</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كانت تبدو متماسكة في ظل الحرب الباردة، هذه الفترة التي أناطت للدولة أدوارا </a:t>
            </a:r>
            <a:r>
              <a:rPr lang="ar-DZ" sz="4000" b="1" dirty="0" err="1">
                <a:ln w="1905"/>
                <a:effectLst>
                  <a:innerShdw blurRad="69850" dist="43180" dir="5400000">
                    <a:srgbClr val="000000">
                      <a:alpha val="65000"/>
                    </a:srgbClr>
                  </a:innerShdw>
                </a:effectLst>
                <a:latin typeface="Arabic Typesetting" pitchFamily="66" charset="-78"/>
                <a:cs typeface="Arabic Typesetting" pitchFamily="66" charset="-78"/>
              </a:rPr>
              <a:t>جوهرية.</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إلا أنه و بعد عشرين سنة من نشر كتاب بول، أعادت آن ماري </a:t>
            </a:r>
            <a:r>
              <a:rPr lang="ar-DZ" sz="4000" b="1" dirty="0" err="1">
                <a:ln w="1905"/>
                <a:effectLst>
                  <a:innerShdw blurRad="69850" dist="43180" dir="5400000">
                    <a:srgbClr val="000000">
                      <a:alpha val="65000"/>
                    </a:srgbClr>
                  </a:innerShdw>
                </a:effectLst>
                <a:latin typeface="Arabic Typesetting" pitchFamily="66" charset="-78"/>
                <a:cs typeface="Arabic Typesetting" pitchFamily="66" charset="-78"/>
              </a:rPr>
              <a:t>سلوتر</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a:t>
            </a:r>
            <a:r>
              <a:rPr lang="fr-FR" sz="4000" b="1" dirty="0">
                <a:ln w="1905"/>
                <a:effectLst>
                  <a:innerShdw blurRad="69850" dist="43180" dir="5400000">
                    <a:srgbClr val="000000">
                      <a:alpha val="65000"/>
                    </a:srgbClr>
                  </a:innerShdw>
                </a:effectLst>
                <a:latin typeface="Arabic Typesetting" pitchFamily="66" charset="-78"/>
                <a:cs typeface="Arabic Typesetting" pitchFamily="66" charset="-78"/>
              </a:rPr>
              <a:t>Anne-Marie </a:t>
            </a:r>
            <a:r>
              <a:rPr lang="fr-FR" sz="4000" b="1" dirty="0" err="1">
                <a:ln w="1905"/>
                <a:effectLst>
                  <a:innerShdw blurRad="69850" dist="43180" dir="5400000">
                    <a:srgbClr val="000000">
                      <a:alpha val="65000"/>
                    </a:srgbClr>
                  </a:innerShdw>
                </a:effectLst>
                <a:latin typeface="Arabic Typesetting" pitchFamily="66" charset="-78"/>
                <a:cs typeface="Arabic Typesetting" pitchFamily="66" charset="-78"/>
              </a:rPr>
              <a:t>Slaughter</a:t>
            </a:r>
            <a:r>
              <a:rPr lang="ar-DZ" sz="4000" b="1" dirty="0">
                <a:ln w="1905"/>
                <a:effectLst>
                  <a:innerShdw blurRad="69850" dist="43180" dir="5400000">
                    <a:srgbClr val="000000">
                      <a:alpha val="65000"/>
                    </a:srgbClr>
                  </a:innerShdw>
                </a:effectLst>
                <a:latin typeface="Arabic Typesetting" pitchFamily="66" charset="-78"/>
                <a:cs typeface="Arabic Typesetting" pitchFamily="66" charset="-78"/>
              </a:rPr>
              <a:t> إحياء النقاش حول الموضوع في سياق تراجع دور الدولة أمام تنامي أدوار فاعلين آخرين</a:t>
            </a:r>
            <a:endParaRPr lang="fr-FR" sz="4000" b="1" dirty="0">
              <a:ln w="1905"/>
              <a:effectLst>
                <a:innerShdw blurRad="69850" dist="43180" dir="5400000">
                  <a:srgbClr val="000000">
                    <a:alpha val="65000"/>
                  </a:srgbClr>
                </a:innerShdw>
              </a:effectLst>
              <a:latin typeface="Arabic Typesetting" pitchFamily="66" charset="-78"/>
              <a:cs typeface="Arabic Typesetting" pitchFamily="66"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683568" y="1268760"/>
            <a:ext cx="7776864" cy="4104456"/>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ar-DZ" sz="5400" dirty="0" err="1">
                <a:latin typeface="Arabic Typesetting" pitchFamily="66" charset="-78"/>
                <a:cs typeface="Arabic Typesetting" pitchFamily="66" charset="-78"/>
              </a:rPr>
              <a:t>الحوكمة</a:t>
            </a:r>
            <a:r>
              <a:rPr lang="ar-DZ" sz="5400" dirty="0">
                <a:latin typeface="Arabic Typesetting" pitchFamily="66" charset="-78"/>
                <a:cs typeface="Arabic Typesetting" pitchFamily="66" charset="-78"/>
              </a:rPr>
              <a:t> العالمية </a:t>
            </a:r>
            <a:r>
              <a:rPr lang="ar-DZ" sz="5400" dirty="0" err="1">
                <a:latin typeface="Arabic Typesetting" pitchFamily="66" charset="-78"/>
                <a:cs typeface="Arabic Typesetting" pitchFamily="66" charset="-78"/>
              </a:rPr>
              <a:t>تشتغل</a:t>
            </a:r>
            <a:r>
              <a:rPr lang="ar-DZ" sz="5400" dirty="0">
                <a:latin typeface="Arabic Typesetting" pitchFamily="66" charset="-78"/>
                <a:cs typeface="Arabic Typesetting" pitchFamily="66" charset="-78"/>
              </a:rPr>
              <a:t> على ثلاث نقاط جدلية تتمثل في التالي:</a:t>
            </a:r>
            <a:endParaRPr lang="fr-FR" sz="5400" dirty="0">
              <a:latin typeface="Arabic Typesetting" pitchFamily="66" charset="-78"/>
              <a:cs typeface="Arabic Typesetting" pitchFamily="66" charset="-78"/>
            </a:endParaRPr>
          </a:p>
        </p:txBody>
      </p:sp>
    </p:spTree>
  </p:cSld>
  <p:clrMapOvr>
    <a:masterClrMapping/>
  </p:clrMapOvr>
  <p:transition>
    <p:wedg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568952" cy="550920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DZ" sz="4400" b="1" dirty="0">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ترتكز هذه المقاربة على الاعتقاد بأن العالم يشهد نهاية السيادة الوطنية،       و يرفض ضمنا فكرة ليبرالية النظام الدولي القائم على التعاون بين الدول ذات السيادة الواردة في معاهدة </a:t>
            </a:r>
            <a:r>
              <a:rPr lang="ar-DZ" sz="4400" b="1" dirty="0" err="1">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واستفاليا</a:t>
            </a:r>
            <a:r>
              <a:rPr lang="ar-DZ" sz="4400" b="1" dirty="0">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 </a:t>
            </a:r>
            <a:r>
              <a:rPr lang="ar-DZ" sz="4400" b="1" dirty="0" err="1">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1648.</a:t>
            </a:r>
            <a:r>
              <a:rPr lang="ar-DZ" sz="4400" b="1" dirty="0">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 كما تعتقد هذه المقاربة أن مفهوم السيادة الوطنية قد تغير نتيجة للتطورات الداخلية و الخارجية، فالدول انقسمت إلى ما دون الدول </a:t>
            </a:r>
            <a:r>
              <a:rPr lang="fr-FR" sz="4400" b="1" dirty="0" err="1">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substates</a:t>
            </a:r>
            <a:r>
              <a:rPr lang="ar-DZ" sz="4400" b="1" dirty="0">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 كنتيجة للصراعات العرقية و الاقليمية، و في الوقت نفسه، تزايُد عدد الفواعل غير الحكومية و فوق الدولية مثل الشركات المتعددة الجنسيات  و خاصة المنظمات غير </a:t>
            </a:r>
            <a:r>
              <a:rPr lang="ar-DZ" sz="4400" b="1" dirty="0" err="1">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الحكومية  (</a:t>
            </a:r>
            <a:r>
              <a:rPr lang="fr-FR" sz="4400" b="1" dirty="0" err="1">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NGOs</a:t>
            </a:r>
            <a:r>
              <a:rPr lang="ar-DZ" sz="4400" b="1" dirty="0" err="1">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rPr>
              <a:t>)</a:t>
            </a:r>
            <a:endParaRPr lang="fr-FR" sz="4400" b="1" dirty="0">
              <a:ln w="10541" cmpd="sng">
                <a:solidFill>
                  <a:schemeClr val="accent1">
                    <a:shade val="88000"/>
                    <a:satMod val="110000"/>
                  </a:schemeClr>
                </a:solidFill>
                <a:prstDash val="solid"/>
              </a:ln>
              <a:solidFill>
                <a:schemeClr val="tx1"/>
              </a:solidFill>
              <a:latin typeface="Arabic Typesetting" pitchFamily="66" charset="-78"/>
              <a:cs typeface="Arabic Typesetting" pitchFamily="66" charset="-78"/>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052736"/>
            <a:ext cx="8208912" cy="2585323"/>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r>
              <a:rPr lang="ar-DZ"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abic Typesetting" pitchFamily="66" charset="-78"/>
                <a:cs typeface="Arabic Typesetting" pitchFamily="66" charset="-78"/>
              </a:rPr>
              <a:t>لا يتسم العصر الوسيط الجديد بتفكك العالم </a:t>
            </a:r>
            <a:r>
              <a:rPr lang="ar-DZ" sz="54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abic Typesetting" pitchFamily="66" charset="-78"/>
                <a:cs typeface="Arabic Typesetting" pitchFamily="66" charset="-78"/>
              </a:rPr>
              <a:t>الوستفالي</a:t>
            </a:r>
            <a:r>
              <a:rPr lang="ar-DZ"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abic Typesetting" pitchFamily="66" charset="-78"/>
                <a:cs typeface="Arabic Typesetting" pitchFamily="66" charset="-78"/>
              </a:rPr>
              <a:t> فحسب، و إنما </a:t>
            </a:r>
            <a:r>
              <a:rPr lang="ar-DZ" sz="54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abic Typesetting" pitchFamily="66" charset="-78"/>
                <a:cs typeface="Arabic Typesetting" pitchFamily="66" charset="-78"/>
              </a:rPr>
              <a:t>بتشظيه</a:t>
            </a:r>
            <a:r>
              <a:rPr lang="ar-DZ"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abic Typesetting" pitchFamily="66" charset="-78"/>
                <a:cs typeface="Arabic Typesetting" pitchFamily="66" charset="-78"/>
              </a:rPr>
              <a:t> إلى أجزاء متناثرة، و يتجلى ذلك من خلال ثلاثة مظاهر أساسية:</a:t>
            </a:r>
            <a:endParaRPr lang="fr-FR"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abic Typesetting" pitchFamily="66" charset="-78"/>
              <a:cs typeface="Arabic Typesetting" pitchFamily="66" charset="-78"/>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nvGraphicFramePr>
        <p:xfrm>
          <a:off x="323528" y="332656"/>
          <a:ext cx="8640960"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764704"/>
            <a:ext cx="7632848" cy="516077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r>
              <a:rPr lang="ar-DZ" sz="40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إذن، </a:t>
            </a:r>
            <a:r>
              <a:rPr lang="ar-DZ" sz="40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فالسرديات</a:t>
            </a:r>
            <a:r>
              <a:rPr lang="ar-DZ" sz="40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الناشئة </a:t>
            </a:r>
            <a:r>
              <a:rPr lang="ar-DZ" sz="40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حول </a:t>
            </a:r>
            <a:r>
              <a:rPr lang="ar-DZ" sz="40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العصر الوسيط الجديد' تتفق بالأساس مع </a:t>
            </a:r>
            <a:r>
              <a:rPr lang="ar-DZ" sz="40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دعاة </a:t>
            </a:r>
            <a:r>
              <a:rPr lang="ar-DZ" sz="40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العلاقات ما بعد الدولية' </a:t>
            </a:r>
            <a:r>
              <a:rPr lang="ar-DZ" sz="40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أي </a:t>
            </a:r>
            <a:r>
              <a:rPr lang="ar-DZ" sz="40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'السياسة العالمية' التي يصنعها عدة فواعل، و لا يكون الحسم فيها بالضرورة </a:t>
            </a:r>
            <a:r>
              <a:rPr lang="ar-DZ" sz="40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للدولة.</a:t>
            </a:r>
            <a:r>
              <a:rPr lang="ar-DZ" sz="40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خاصة و أننا نتجه صوب نظام يزداد تعقيدا، و الدولة فيه لم تعد الأداة الناجعة لحل المشكلات، فإن هذا التحول يقودنا إلى البحث في أداة تساهم في تفكيك الأحاجي لا في حل </a:t>
            </a:r>
            <a:r>
              <a:rPr lang="ar-DZ" sz="40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المشكلات.</a:t>
            </a:r>
            <a:r>
              <a:rPr lang="ar-DZ" sz="40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ذلك ان المشكلات لم تعد محددة و واضحة المعالم، تنتظر انتقاء الحلول المناسبة و تسخير آلة الدولة لمعالجتها.</a:t>
            </a:r>
            <a:endParaRPr lang="fr-FR" sz="40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63915"/>
            <a:ext cx="8424936" cy="649408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r" rtl="1"/>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الباحثة </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جيسيكا</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ماثيوز"</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a:t>
            </a:r>
            <a:r>
              <a:rPr lang="en-US"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Jessica T. Mathews</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رصدت هذا التحول في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مقالتها </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تحول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السلطة"</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a:t>
            </a:r>
            <a:r>
              <a:rPr lang="fr-FR"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Power Shift</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التي نشرتها في مجلة الشؤون الخارجية سنة 1997،أين تشير إلى حدوث  تحولٍ بعيدٍ عن كل ما هو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دولاتي</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التمركز نحو كيانات فوق-</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دولاتية</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و تحت-</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دولاتية</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و تلقي الضوء أكثر على الفواعل غير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الدولاتية.</a:t>
            </a:r>
            <a:endPar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endParaRPr>
          </a:p>
          <a:p>
            <a:pPr algn="r" rtl="1"/>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محرك التحول هذا عند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ماثيوز</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هي ثورة تكنولوجيا المعلومات و الاتصالات التي وسعت بشكل جذري قدرات الأفراد و الجماعات فيما خفضت من السلطة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التقليدية.</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و انسابت فيها المخرجات السلطوية وفق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منحى </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'غير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هيراركي'</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a:t>
            </a:r>
            <a:r>
              <a:rPr lang="fr-FR"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Scale</a:t>
            </a:r>
            <a:r>
              <a:rPr lang="fr-FR"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-free</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إذ تنساب الظاهرة السلطوية على المستوى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العالمي </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المعبر عنها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بالحوكمة</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و المستوى الوطني   و المحلي كما يعبر عن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التجاذبات</a:t>
            </a:r>
            <a:r>
              <a:rPr lang="ar-DZ"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بين النزعة المحلية و العولمة المعبر عنها اختصارا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بـ.</a:t>
            </a:r>
            <a:r>
              <a:rPr lang="fr-FR"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Glo</a:t>
            </a:r>
            <a:r>
              <a:rPr lang="fr-FR"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a:t>
            </a:r>
            <a:r>
              <a:rPr lang="fr-FR"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calization</a:t>
            </a:r>
            <a:r>
              <a:rPr lang="fr-FR"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rPr>
              <a:t> -</a:t>
            </a:r>
            <a:r>
              <a:rPr lang="ar-DZ" sz="3600" b="1" cap="all" dirty="0" err="1">
                <a:ln w="0"/>
                <a:solidFill>
                  <a:schemeClr val="tx1"/>
                </a:solidFill>
                <a:effectLst>
                  <a:reflection blurRad="12700" stA="50000" endPos="50000" dist="5000" dir="5400000" sy="-100000" rotWithShape="0"/>
                </a:effectLst>
                <a:latin typeface="Arabic Typesetting" pitchFamily="66" charset="-78"/>
                <a:cs typeface="Arabic Typesetting" pitchFamily="66" charset="-78"/>
              </a:rPr>
              <a:t>.</a:t>
            </a:r>
            <a:endParaRPr lang="fr-FR" sz="3600" b="1" cap="all" dirty="0">
              <a:ln w="0"/>
              <a:solidFill>
                <a:schemeClr val="tx1"/>
              </a:solidFill>
              <a:effectLst>
                <a:reflection blurRad="12700" stA="50000" endPos="50000" dist="5000" dir="5400000" sy="-100000" rotWithShape="0"/>
              </a:effectLst>
              <a:latin typeface="Arabic Typesetting" pitchFamily="66" charset="-78"/>
              <a:cs typeface="Arabic Typesetting" pitchFamily="66" charset="-78"/>
            </a:endParaRPr>
          </a:p>
          <a:p>
            <a:pPr algn="r" rtl="1"/>
            <a:endParaRPr lang="ar-DZ" sz="2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abic Typesetting" pitchFamily="66" charset="-78"/>
              <a:cs typeface="Arabic Typesetting" pitchFamily="66" charset="-78"/>
            </a:endParaRPr>
          </a:p>
          <a:p>
            <a:pPr algn="r" rtl="1"/>
            <a:endParaRPr lang="fr-FR" sz="2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abic Typesetting" pitchFamily="66" charset="-78"/>
              <a:cs typeface="Arabic Typesetting" pitchFamily="66"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611560" y="548680"/>
            <a:ext cx="7920880" cy="1512168"/>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ar-DZ" sz="4000" dirty="0">
                <a:latin typeface="Arabic Typesetting" pitchFamily="66" charset="-78"/>
                <a:cs typeface="Arabic Typesetting" pitchFamily="66" charset="-78"/>
              </a:rPr>
              <a:t>نقص في فهم سلسلة اشتغال </a:t>
            </a:r>
            <a:r>
              <a:rPr lang="ar-DZ" sz="4000" dirty="0" err="1">
                <a:latin typeface="Arabic Typesetting" pitchFamily="66" charset="-78"/>
                <a:cs typeface="Arabic Typesetting" pitchFamily="66" charset="-78"/>
              </a:rPr>
              <a:t>الحوكمة</a:t>
            </a:r>
            <a:r>
              <a:rPr lang="ar-DZ" sz="4000" dirty="0">
                <a:latin typeface="Arabic Typesetting" pitchFamily="66" charset="-78"/>
                <a:cs typeface="Arabic Typesetting" pitchFamily="66" charset="-78"/>
              </a:rPr>
              <a:t> العالمية، </a:t>
            </a:r>
            <a:r>
              <a:rPr lang="ar-DZ" sz="4000" dirty="0" err="1">
                <a:latin typeface="Arabic Typesetting" pitchFamily="66" charset="-78"/>
                <a:cs typeface="Arabic Typesetting" pitchFamily="66" charset="-78"/>
              </a:rPr>
              <a:t>ابتداءا</a:t>
            </a:r>
            <a:r>
              <a:rPr lang="ar-DZ" sz="4000" dirty="0">
                <a:latin typeface="Arabic Typesetting" pitchFamily="66" charset="-78"/>
                <a:cs typeface="Arabic Typesetting" pitchFamily="66" charset="-78"/>
              </a:rPr>
              <a:t> من المستوى العالمي وصولا الى مستوى الدول والجماعات تحت الدولة</a:t>
            </a:r>
            <a:endParaRPr lang="fr-FR" sz="4000" dirty="0">
              <a:latin typeface="Arabic Typesetting" pitchFamily="66" charset="-78"/>
              <a:cs typeface="Arabic Typesetting" pitchFamily="66" charset="-78"/>
            </a:endParaRPr>
          </a:p>
        </p:txBody>
      </p:sp>
      <p:sp>
        <p:nvSpPr>
          <p:cNvPr id="4" name="Rectangle à coins arrondis 3"/>
          <p:cNvSpPr/>
          <p:nvPr/>
        </p:nvSpPr>
        <p:spPr>
          <a:xfrm>
            <a:off x="611560" y="2420888"/>
            <a:ext cx="7992888" cy="1584176"/>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ar-DZ" sz="3600" dirty="0">
                <a:latin typeface="Arabic Typesetting" pitchFamily="66" charset="-78"/>
                <a:cs typeface="Arabic Typesetting" pitchFamily="66" charset="-78"/>
              </a:rPr>
              <a:t>غياب ارضية مشتركة بين المهتمين بخصوص الادوار الفعلية او المتوقعة من طرف الفواعل ذات الأساس المجتمعي في تقديم أو </a:t>
            </a:r>
            <a:r>
              <a:rPr lang="ar-DZ" sz="3600" dirty="0" err="1">
                <a:latin typeface="Arabic Typesetting" pitchFamily="66" charset="-78"/>
                <a:cs typeface="Arabic Typesetting" pitchFamily="66" charset="-78"/>
              </a:rPr>
              <a:t>معارضة </a:t>
            </a:r>
            <a:r>
              <a:rPr lang="ar-DZ" sz="3600" dirty="0">
                <a:latin typeface="Arabic Typesetting" pitchFamily="66" charset="-78"/>
                <a:cs typeface="Arabic Typesetting" pitchFamily="66" charset="-78"/>
              </a:rPr>
              <a:t>–القواعد العالمية-</a:t>
            </a:r>
            <a:endParaRPr lang="fr-FR" sz="3600" dirty="0">
              <a:latin typeface="Arabic Typesetting" pitchFamily="66" charset="-78"/>
              <a:cs typeface="Arabic Typesetting" pitchFamily="66" charset="-78"/>
            </a:endParaRPr>
          </a:p>
        </p:txBody>
      </p:sp>
      <p:sp>
        <p:nvSpPr>
          <p:cNvPr id="6" name="Rectangle à coins arrondis 5"/>
          <p:cNvSpPr/>
          <p:nvPr/>
        </p:nvSpPr>
        <p:spPr>
          <a:xfrm>
            <a:off x="539552" y="4437112"/>
            <a:ext cx="8064896" cy="1656184"/>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4000" dirty="0">
                <a:latin typeface="Arabic Typesetting" pitchFamily="66" charset="-78"/>
                <a:cs typeface="Arabic Typesetting" pitchFamily="66" charset="-78"/>
              </a:rPr>
              <a:t>إضافة إلى اثارة النقاش المعياري المتأجج بخصوص دعم أو معارضة </a:t>
            </a:r>
            <a:r>
              <a:rPr lang="ar-DZ" sz="4000" dirty="0" err="1">
                <a:latin typeface="Arabic Typesetting" pitchFamily="66" charset="-78"/>
                <a:cs typeface="Arabic Typesetting" pitchFamily="66" charset="-78"/>
              </a:rPr>
              <a:t>الحوكمة</a:t>
            </a:r>
            <a:r>
              <a:rPr lang="ar-DZ" sz="4000" dirty="0">
                <a:latin typeface="Arabic Typesetting" pitchFamily="66" charset="-78"/>
                <a:cs typeface="Arabic Typesetting" pitchFamily="66" charset="-78"/>
              </a:rPr>
              <a:t> العالمية </a:t>
            </a:r>
            <a:r>
              <a:rPr lang="ar-DZ" sz="4000" dirty="0" err="1">
                <a:latin typeface="Arabic Typesetting" pitchFamily="66" charset="-78"/>
                <a:cs typeface="Arabic Typesetting" pitchFamily="66" charset="-78"/>
              </a:rPr>
              <a:t>للتفاوتات</a:t>
            </a:r>
            <a:r>
              <a:rPr lang="ar-DZ" sz="4000" dirty="0">
                <a:latin typeface="Arabic Typesetting" pitchFamily="66" charset="-78"/>
                <a:cs typeface="Arabic Typesetting" pitchFamily="66" charset="-78"/>
              </a:rPr>
              <a:t> العالمية بين الدول والجماعات والأفراد</a:t>
            </a:r>
            <a:endParaRPr lang="fr-FR" sz="4000" dirty="0">
              <a:latin typeface="Arabic Typesetting" pitchFamily="66" charset="-78"/>
              <a:cs typeface="Arabic Typesetting" pitchFamily="66" charset="-78"/>
            </a:endParaRPr>
          </a:p>
        </p:txBody>
      </p:sp>
    </p:spTree>
  </p:cSld>
  <p:clrMapOvr>
    <a:masterClrMapping/>
  </p:clrMapOvr>
  <p:transition spd="med">
    <p:strips dir="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a:t>تحليل مفهوم </a:t>
            </a:r>
            <a:r>
              <a:rPr lang="ar-DZ" dirty="0" err="1"/>
              <a:t>الحوكمة</a:t>
            </a:r>
            <a:r>
              <a:rPr lang="ar-DZ" dirty="0"/>
              <a:t> العالمية </a:t>
            </a:r>
            <a:endParaRPr lang="fr-FR" dirty="0"/>
          </a:p>
        </p:txBody>
      </p:sp>
      <p:sp>
        <p:nvSpPr>
          <p:cNvPr id="4" name="Espace réservé du contenu 3"/>
          <p:cNvSpPr>
            <a:spLocks noGrp="1"/>
          </p:cNvSpPr>
          <p:nvPr>
            <p:ph idx="1"/>
          </p:nvPr>
        </p:nvSpPr>
        <p:spPr>
          <a:xfrm>
            <a:off x="457200" y="1935480"/>
            <a:ext cx="8229600" cy="37977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dirty="0" err="1">
                <a:latin typeface="Arabic Typesetting" pitchFamily="66" charset="-78"/>
                <a:cs typeface="Arabic Typesetting" pitchFamily="66" charset="-78"/>
              </a:rPr>
              <a:t>ماهو</a:t>
            </a:r>
            <a:r>
              <a:rPr lang="ar-DZ" sz="4800" dirty="0">
                <a:latin typeface="Arabic Typesetting" pitchFamily="66" charset="-78"/>
                <a:cs typeface="Arabic Typesetting" pitchFamily="66" charset="-78"/>
              </a:rPr>
              <a:t> مفهوم </a:t>
            </a:r>
            <a:r>
              <a:rPr lang="ar-DZ" sz="4800" dirty="0" err="1">
                <a:latin typeface="Arabic Typesetting" pitchFamily="66" charset="-78"/>
                <a:cs typeface="Arabic Typesetting" pitchFamily="66" charset="-78"/>
              </a:rPr>
              <a:t>الحوكمة</a:t>
            </a:r>
            <a:r>
              <a:rPr lang="ar-DZ" sz="4800" dirty="0">
                <a:latin typeface="Arabic Typesetting" pitchFamily="66" charset="-78"/>
                <a:cs typeface="Arabic Typesetting" pitchFamily="66" charset="-78"/>
              </a:rPr>
              <a:t> </a:t>
            </a:r>
            <a:r>
              <a:rPr lang="ar-DZ" sz="4800" dirty="0" err="1">
                <a:latin typeface="Arabic Typesetting" pitchFamily="66" charset="-78"/>
                <a:cs typeface="Arabic Typesetting" pitchFamily="66" charset="-78"/>
              </a:rPr>
              <a:t>؟</a:t>
            </a:r>
            <a:endParaRPr lang="ar-DZ" sz="4800" dirty="0">
              <a:latin typeface="Arabic Typesetting" pitchFamily="66" charset="-78"/>
              <a:cs typeface="Arabic Typesetting" pitchFamily="66" charset="-78"/>
            </a:endParaRPr>
          </a:p>
          <a:p>
            <a:pPr algn="ctr"/>
            <a:r>
              <a:rPr lang="fr-FR" sz="5400" dirty="0" err="1">
                <a:latin typeface="Arabic Typesetting" pitchFamily="66" charset="-78"/>
                <a:cs typeface="Arabic Typesetting" pitchFamily="66" charset="-78"/>
              </a:rPr>
              <a:t>What</a:t>
            </a:r>
            <a:r>
              <a:rPr lang="fr-FR" sz="5400" dirty="0">
                <a:latin typeface="Arabic Typesetting" pitchFamily="66" charset="-78"/>
                <a:cs typeface="Arabic Typesetting" pitchFamily="66" charset="-78"/>
              </a:rPr>
              <a:t> </a:t>
            </a:r>
            <a:r>
              <a:rPr lang="fr-FR" sz="5400" dirty="0" err="1">
                <a:latin typeface="Arabic Typesetting" pitchFamily="66" charset="-78"/>
                <a:cs typeface="Arabic Typesetting" pitchFamily="66" charset="-78"/>
              </a:rPr>
              <a:t>is</a:t>
            </a:r>
            <a:r>
              <a:rPr lang="fr-FR" sz="5400" dirty="0">
                <a:latin typeface="Arabic Typesetting" pitchFamily="66" charset="-78"/>
                <a:cs typeface="Arabic Typesetting" pitchFamily="66" charset="-78"/>
              </a:rPr>
              <a:t> a </a:t>
            </a:r>
            <a:r>
              <a:rPr lang="fr-FR" sz="5400" dirty="0" err="1">
                <a:latin typeface="Arabic Typesetting" pitchFamily="66" charset="-78"/>
                <a:cs typeface="Arabic Typesetting" pitchFamily="66" charset="-78"/>
              </a:rPr>
              <a:t>Governance</a:t>
            </a:r>
            <a:r>
              <a:rPr lang="fr-FR" sz="5400" dirty="0">
                <a:latin typeface="Arabic Typesetting" pitchFamily="66" charset="-78"/>
                <a:cs typeface="Arabic Typesetting" pitchFamily="66" charset="-78"/>
              </a:rPr>
              <a:t>  ?</a:t>
            </a:r>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95536" y="980728"/>
            <a:ext cx="8136904" cy="4278094"/>
          </a:xfrm>
          <a:prstGeom prst="rect">
            <a:avLst/>
          </a:prstGeom>
          <a:noFill/>
        </p:spPr>
        <p:txBody>
          <a:bodyPr wrap="square" rtlCol="0">
            <a:spAutoFit/>
          </a:bodyPr>
          <a:lstStyle/>
          <a:p>
            <a:pPr algn="r" rtl="1"/>
            <a:r>
              <a:rPr lang="ar-DZ" sz="3200" dirty="0">
                <a:latin typeface="Arabic Typesetting" pitchFamily="66" charset="-78"/>
                <a:cs typeface="Arabic Typesetting" pitchFamily="66" charset="-78"/>
              </a:rPr>
              <a:t>قبل التفصيل في مضامين مفهوم </a:t>
            </a:r>
            <a:r>
              <a:rPr lang="ar-DZ" sz="3200" dirty="0" err="1">
                <a:latin typeface="Arabic Typesetting" pitchFamily="66" charset="-78"/>
                <a:cs typeface="Arabic Typesetting" pitchFamily="66" charset="-78"/>
              </a:rPr>
              <a:t>الحوكمة</a:t>
            </a:r>
            <a:r>
              <a:rPr lang="ar-DZ" sz="3200" dirty="0">
                <a:latin typeface="Arabic Typesetting" pitchFamily="66" charset="-78"/>
                <a:cs typeface="Arabic Typesetting" pitchFamily="66" charset="-78"/>
              </a:rPr>
              <a:t> </a:t>
            </a:r>
            <a:r>
              <a:rPr lang="ar-DZ" sz="3200" dirty="0" err="1">
                <a:latin typeface="Arabic Typesetting" pitchFamily="66" charset="-78"/>
                <a:cs typeface="Arabic Typesetting" pitchFamily="66" charset="-78"/>
              </a:rPr>
              <a:t>العالمية </a:t>
            </a:r>
            <a:r>
              <a:rPr lang="ar-DZ" sz="3200" dirty="0">
                <a:latin typeface="Arabic Typesetting" pitchFamily="66" charset="-78"/>
                <a:cs typeface="Arabic Typesetting" pitchFamily="66" charset="-78"/>
              </a:rPr>
              <a:t>، نرى من الضروري أن نحدد </a:t>
            </a:r>
            <a:r>
              <a:rPr lang="ar-DZ" sz="3200" dirty="0" err="1">
                <a:latin typeface="Arabic Typesetting" pitchFamily="66" charset="-78"/>
                <a:cs typeface="Arabic Typesetting" pitchFamily="66" charset="-78"/>
              </a:rPr>
              <a:t>ماهو</a:t>
            </a:r>
            <a:r>
              <a:rPr lang="ar-DZ" sz="3200" dirty="0">
                <a:latin typeface="Arabic Typesetting" pitchFamily="66" charset="-78"/>
                <a:cs typeface="Arabic Typesetting" pitchFamily="66" charset="-78"/>
              </a:rPr>
              <a:t> المقصود من مفهوم </a:t>
            </a:r>
            <a:r>
              <a:rPr lang="ar-DZ" sz="3200" dirty="0" err="1">
                <a:latin typeface="Arabic Typesetting" pitchFamily="66" charset="-78"/>
                <a:cs typeface="Arabic Typesetting" pitchFamily="66" charset="-78"/>
              </a:rPr>
              <a:t>الحوكمة</a:t>
            </a:r>
            <a:r>
              <a:rPr lang="ar-DZ" sz="3200" dirty="0">
                <a:latin typeface="Arabic Typesetting" pitchFamily="66" charset="-78"/>
                <a:cs typeface="Arabic Typesetting" pitchFamily="66" charset="-78"/>
              </a:rPr>
              <a:t> </a:t>
            </a:r>
            <a:r>
              <a:rPr lang="ar-DZ" sz="3200" dirty="0" err="1">
                <a:latin typeface="Arabic Typesetting" pitchFamily="66" charset="-78"/>
                <a:cs typeface="Arabic Typesetting" pitchFamily="66" charset="-78"/>
              </a:rPr>
              <a:t>.</a:t>
            </a:r>
            <a:endParaRPr lang="ar-DZ" sz="3200" dirty="0">
              <a:latin typeface="Arabic Typesetting" pitchFamily="66" charset="-78"/>
              <a:cs typeface="Arabic Typesetting" pitchFamily="66" charset="-78"/>
            </a:endParaRPr>
          </a:p>
          <a:p>
            <a:pPr algn="ctr" rtl="1"/>
            <a:r>
              <a:rPr lang="ar-DZ" sz="4800" b="1" dirty="0">
                <a:solidFill>
                  <a:srgbClr val="00B0F0"/>
                </a:solidFill>
                <a:latin typeface="Arabic Typesetting" pitchFamily="66" charset="-78"/>
                <a:cs typeface="Arabic Typesetting" pitchFamily="66" charset="-78"/>
              </a:rPr>
              <a:t>دلالات مفهوم </a:t>
            </a:r>
            <a:r>
              <a:rPr lang="ar-DZ" sz="4800" b="1" dirty="0" err="1">
                <a:solidFill>
                  <a:srgbClr val="00B0F0"/>
                </a:solidFill>
                <a:latin typeface="Arabic Typesetting" pitchFamily="66" charset="-78"/>
                <a:cs typeface="Arabic Typesetting" pitchFamily="66" charset="-78"/>
              </a:rPr>
              <a:t>الحوكمة</a:t>
            </a:r>
            <a:endParaRPr lang="ar-DZ" sz="4800" b="1" dirty="0">
              <a:solidFill>
                <a:srgbClr val="00B0F0"/>
              </a:solidFill>
              <a:latin typeface="Arabic Typesetting" pitchFamily="66" charset="-78"/>
              <a:cs typeface="Arabic Typesetting" pitchFamily="66" charset="-78"/>
            </a:endParaRPr>
          </a:p>
          <a:p>
            <a:pPr algn="r" rtl="1"/>
            <a:r>
              <a:rPr lang="ar-DZ" sz="3200" dirty="0">
                <a:latin typeface="Arabic Typesetting" pitchFamily="66" charset="-78"/>
                <a:cs typeface="Arabic Typesetting" pitchFamily="66" charset="-78"/>
              </a:rPr>
              <a:t>يدين تطور مفهوم </a:t>
            </a:r>
            <a:r>
              <a:rPr lang="ar-DZ" sz="3200" dirty="0" err="1">
                <a:latin typeface="Arabic Typesetting" pitchFamily="66" charset="-78"/>
                <a:cs typeface="Arabic Typesetting" pitchFamily="66" charset="-78"/>
              </a:rPr>
              <a:t>الحوكمة</a:t>
            </a:r>
            <a:r>
              <a:rPr lang="ar-DZ" sz="3200" dirty="0">
                <a:latin typeface="Arabic Typesetting" pitchFamily="66" charset="-78"/>
                <a:cs typeface="Arabic Typesetting" pitchFamily="66" charset="-78"/>
              </a:rPr>
              <a:t> حسب </a:t>
            </a:r>
            <a:r>
              <a:rPr lang="ar-DZ" sz="3200" dirty="0" err="1">
                <a:latin typeface="Arabic Typesetting" pitchFamily="66" charset="-78"/>
                <a:cs typeface="Arabic Typesetting" pitchFamily="66" charset="-78"/>
              </a:rPr>
              <a:t>الاستاذين </a:t>
            </a:r>
            <a:r>
              <a:rPr lang="ar-DZ" sz="3200" dirty="0">
                <a:latin typeface="Arabic Typesetting" pitchFamily="66" charset="-78"/>
                <a:cs typeface="Arabic Typesetting" pitchFamily="66" charset="-78"/>
              </a:rPr>
              <a:t>”صالح </a:t>
            </a:r>
            <a:r>
              <a:rPr lang="ar-DZ" sz="3200" dirty="0" err="1">
                <a:latin typeface="Arabic Typesetting" pitchFamily="66" charset="-78"/>
                <a:cs typeface="Arabic Typesetting" pitchFamily="66" charset="-78"/>
              </a:rPr>
              <a:t>زياني</a:t>
            </a:r>
            <a:r>
              <a:rPr lang="ar-DZ" sz="3200" dirty="0">
                <a:latin typeface="Arabic Typesetting" pitchFamily="66" charset="-78"/>
                <a:cs typeface="Arabic Typesetting" pitchFamily="66" charset="-78"/>
              </a:rPr>
              <a:t>“ </a:t>
            </a:r>
            <a:r>
              <a:rPr lang="ar-DZ" sz="3200" dirty="0" err="1">
                <a:latin typeface="Arabic Typesetting" pitchFamily="66" charset="-78"/>
                <a:cs typeface="Arabic Typesetting" pitchFamily="66" charset="-78"/>
              </a:rPr>
              <a:t>و </a:t>
            </a:r>
            <a:r>
              <a:rPr lang="ar-DZ" sz="3200" dirty="0">
                <a:latin typeface="Arabic Typesetting" pitchFamily="66" charset="-78"/>
                <a:cs typeface="Arabic Typesetting" pitchFamily="66" charset="-78"/>
              </a:rPr>
              <a:t>” مراد بن سعيد“ أساسا الى حقول معرفة متعددة مثل المؤسساتية والمؤسساتية الجديدة في الاقتصاد، النظرية الاقتصادية للسياسة والتنظيم، والعلوم السلوكية، والتي تبرز دور العقود والاختيارات، وتنقد النموذج التقليدي للسوق الحرة الذي يعتبر أن المؤسسات سوف تنشأ تلقائيا و بشكل عفوي عن المعاملات العقلانية بين </a:t>
            </a:r>
            <a:r>
              <a:rPr lang="ar-DZ" sz="3200" dirty="0" err="1">
                <a:latin typeface="Arabic Typesetting" pitchFamily="66" charset="-78"/>
                <a:cs typeface="Arabic Typesetting" pitchFamily="66" charset="-78"/>
              </a:rPr>
              <a:t>الفواعل.</a:t>
            </a:r>
            <a:r>
              <a:rPr lang="ar-DZ" sz="3200" dirty="0">
                <a:latin typeface="Arabic Typesetting" pitchFamily="66" charset="-78"/>
                <a:cs typeface="Arabic Typesetting" pitchFamily="66" charset="-78"/>
              </a:rPr>
              <a:t> </a:t>
            </a:r>
            <a:endParaRPr lang="fr-FR" sz="3200" dirty="0">
              <a:latin typeface="Arabic Typesetting" pitchFamily="66" charset="-78"/>
              <a:cs typeface="Arabic Typesetting" pitchFamily="66" charset="-78"/>
            </a:endParaRPr>
          </a:p>
        </p:txBody>
      </p:sp>
    </p:spTree>
  </p:cSld>
  <p:clrMapOvr>
    <a:masterClrMapping/>
  </p:clrMapOvr>
  <p:transition>
    <p:diamon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39552" y="908720"/>
            <a:ext cx="8064896" cy="4031873"/>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just" rtl="1"/>
            <a:r>
              <a:rPr lang="ar-DZ" sz="3200" dirty="0">
                <a:latin typeface="Arabic Typesetting" pitchFamily="66" charset="-78"/>
                <a:cs typeface="Arabic Typesetting" pitchFamily="66" charset="-78"/>
              </a:rPr>
              <a:t>أما علماء السياسة فيرجع استخدامهم الى بداية التسعينات من القرن العشرين، وذلك في سياق سعيهم لمحاكاة لكل من الاقتصاديين والمنظمات الدولية التي دأبت على استخدامه في إطار التعبير عن جهود تحقيق التنمية </a:t>
            </a:r>
            <a:r>
              <a:rPr lang="ar-DZ" sz="3200" dirty="0" err="1">
                <a:latin typeface="Arabic Typesetting" pitchFamily="66" charset="-78"/>
                <a:cs typeface="Arabic Typesetting" pitchFamily="66" charset="-78"/>
              </a:rPr>
              <a:t>المستدامة.</a:t>
            </a:r>
            <a:r>
              <a:rPr lang="ar-DZ" sz="3200" dirty="0">
                <a:latin typeface="Arabic Typesetting" pitchFamily="66" charset="-78"/>
                <a:cs typeface="Arabic Typesetting" pitchFamily="66" charset="-78"/>
              </a:rPr>
              <a:t> حيث يقصد </a:t>
            </a:r>
            <a:r>
              <a:rPr lang="ar-DZ" sz="3200" dirty="0" err="1">
                <a:latin typeface="Arabic Typesetting" pitchFamily="66" charset="-78"/>
                <a:cs typeface="Arabic Typesetting" pitchFamily="66" charset="-78"/>
              </a:rPr>
              <a:t>بها</a:t>
            </a:r>
            <a:r>
              <a:rPr lang="ar-DZ" sz="3200" dirty="0">
                <a:latin typeface="Arabic Typesetting" pitchFamily="66" charset="-78"/>
                <a:cs typeface="Arabic Typesetting" pitchFamily="66" charset="-78"/>
              </a:rPr>
              <a:t> البنك </a:t>
            </a:r>
            <a:r>
              <a:rPr lang="ar-DZ" sz="3200" dirty="0" err="1">
                <a:latin typeface="Arabic Typesetting" pitchFamily="66" charset="-78"/>
                <a:cs typeface="Arabic Typesetting" pitchFamily="66" charset="-78"/>
              </a:rPr>
              <a:t>العالمي </a:t>
            </a:r>
            <a:r>
              <a:rPr lang="ar-DZ" sz="3200" dirty="0">
                <a:latin typeface="Arabic Typesetting" pitchFamily="66" charset="-78"/>
                <a:cs typeface="Arabic Typesetting" pitchFamily="66" charset="-78"/>
              </a:rPr>
              <a:t>: تلك الطريقة التي تمارس وتدار </a:t>
            </a:r>
            <a:r>
              <a:rPr lang="ar-DZ" sz="3200" dirty="0" err="1">
                <a:latin typeface="Arabic Typesetting" pitchFamily="66" charset="-78"/>
                <a:cs typeface="Arabic Typesetting" pitchFamily="66" charset="-78"/>
              </a:rPr>
              <a:t>بها</a:t>
            </a:r>
            <a:r>
              <a:rPr lang="ar-DZ" sz="3200" dirty="0">
                <a:latin typeface="Arabic Typesetting" pitchFamily="66" charset="-78"/>
                <a:cs typeface="Arabic Typesetting" pitchFamily="66" charset="-78"/>
              </a:rPr>
              <a:t> السلطة، في تسييرها للموارد المجتمعية والاقتصادية لبلد </a:t>
            </a:r>
            <a:r>
              <a:rPr lang="ar-DZ" sz="3200" dirty="0" err="1">
                <a:latin typeface="Arabic Typesetting" pitchFamily="66" charset="-78"/>
                <a:cs typeface="Arabic Typesetting" pitchFamily="66" charset="-78"/>
              </a:rPr>
              <a:t>ما.</a:t>
            </a:r>
            <a:r>
              <a:rPr lang="ar-DZ" sz="3200" dirty="0">
                <a:latin typeface="Arabic Typesetting" pitchFamily="66" charset="-78"/>
                <a:cs typeface="Arabic Typesetting" pitchFamily="66" charset="-78"/>
              </a:rPr>
              <a:t> وهو التعريف الذي يتفق الى حد بعيد مع </a:t>
            </a:r>
            <a:r>
              <a:rPr lang="ar-DZ" sz="3200" dirty="0" err="1">
                <a:latin typeface="Arabic Typesetting" pitchFamily="66" charset="-78"/>
                <a:cs typeface="Arabic Typesetting" pitchFamily="66" charset="-78"/>
              </a:rPr>
              <a:t>تعريف </a:t>
            </a:r>
            <a:r>
              <a:rPr lang="ar-DZ" sz="3200" dirty="0">
                <a:latin typeface="Arabic Typesetting" pitchFamily="66" charset="-78"/>
                <a:cs typeface="Arabic Typesetting" pitchFamily="66" charset="-78"/>
              </a:rPr>
              <a:t>– جون </a:t>
            </a:r>
            <a:r>
              <a:rPr lang="ar-DZ" sz="3200" dirty="0" err="1">
                <a:latin typeface="Arabic Typesetting" pitchFamily="66" charset="-78"/>
                <a:cs typeface="Arabic Typesetting" pitchFamily="66" charset="-78"/>
              </a:rPr>
              <a:t>را</a:t>
            </a:r>
            <a:r>
              <a:rPr lang="ar-DZ" sz="3200" dirty="0">
                <a:latin typeface="Arabic Typesetting" pitchFamily="66" charset="-78"/>
                <a:cs typeface="Arabic Typesetting" pitchFamily="66" charset="-78"/>
              </a:rPr>
              <a:t> </a:t>
            </a:r>
            <a:r>
              <a:rPr lang="ar-DZ" sz="3200" dirty="0" err="1">
                <a:latin typeface="Arabic Typesetting" pitchFamily="66" charset="-78"/>
                <a:cs typeface="Arabic Typesetting" pitchFamily="66" charset="-78"/>
              </a:rPr>
              <a:t>جي-</a:t>
            </a:r>
            <a:r>
              <a:rPr lang="ar-DZ" sz="3200" dirty="0">
                <a:latin typeface="Arabic Typesetting" pitchFamily="66" charset="-78"/>
                <a:cs typeface="Arabic Typesetting" pitchFamily="66" charset="-78"/>
              </a:rPr>
              <a:t> </a:t>
            </a:r>
            <a:r>
              <a:rPr lang="fr-FR" sz="3200" dirty="0">
                <a:latin typeface="Arabic Typesetting" pitchFamily="66" charset="-78"/>
                <a:cs typeface="Arabic Typesetting" pitchFamily="66" charset="-78"/>
              </a:rPr>
              <a:t>John </a:t>
            </a:r>
            <a:r>
              <a:rPr lang="fr-FR" sz="3200" dirty="0" err="1">
                <a:latin typeface="Arabic Typesetting" pitchFamily="66" charset="-78"/>
                <a:cs typeface="Arabic Typesetting" pitchFamily="66" charset="-78"/>
              </a:rPr>
              <a:t>Ruggie</a:t>
            </a:r>
            <a:r>
              <a:rPr lang="ar-DZ" sz="3200" dirty="0">
                <a:latin typeface="Arabic Typesetting" pitchFamily="66" charset="-78"/>
                <a:cs typeface="Arabic Typesetting" pitchFamily="66" charset="-78"/>
              </a:rPr>
              <a:t> الذي يرى في </a:t>
            </a:r>
            <a:r>
              <a:rPr lang="ar-DZ" sz="3200" dirty="0" err="1">
                <a:latin typeface="Arabic Typesetting" pitchFamily="66" charset="-78"/>
                <a:cs typeface="Arabic Typesetting" pitchFamily="66" charset="-78"/>
              </a:rPr>
              <a:t>الحوكمة</a:t>
            </a:r>
            <a:r>
              <a:rPr lang="ar-DZ" sz="3200" dirty="0">
                <a:latin typeface="Arabic Typesetting" pitchFamily="66" charset="-78"/>
                <a:cs typeface="Arabic Typesetting" pitchFamily="66" charset="-78"/>
              </a:rPr>
              <a:t> انها </a:t>
            </a:r>
            <a:r>
              <a:rPr lang="ar-DZ" sz="3200" dirty="0" err="1">
                <a:latin typeface="Arabic Typesetting" pitchFamily="66" charset="-78"/>
                <a:cs typeface="Arabic Typesetting" pitchFamily="66" charset="-78"/>
              </a:rPr>
              <a:t>تشير </a:t>
            </a:r>
            <a:r>
              <a:rPr lang="ar-DZ" sz="3200" dirty="0">
                <a:latin typeface="Arabic Typesetting" pitchFamily="66" charset="-78"/>
                <a:cs typeface="Arabic Typesetting" pitchFamily="66" charset="-78"/>
              </a:rPr>
              <a:t>-على اي مستوى من مستويات التنظيم </a:t>
            </a:r>
            <a:r>
              <a:rPr lang="ar-DZ" sz="3200" dirty="0" err="1">
                <a:latin typeface="Arabic Typesetting" pitchFamily="66" charset="-78"/>
                <a:cs typeface="Arabic Typesetting" pitchFamily="66" charset="-78"/>
              </a:rPr>
              <a:t>الاجتماعي </a:t>
            </a:r>
            <a:r>
              <a:rPr lang="ar-DZ" sz="3200" dirty="0">
                <a:latin typeface="Arabic Typesetting" pitchFamily="66" charset="-78"/>
                <a:cs typeface="Arabic Typesetting" pitchFamily="66" charset="-78"/>
              </a:rPr>
              <a:t>– الى تدبير شؤون العامة </a:t>
            </a:r>
            <a:r>
              <a:rPr lang="fr-FR" sz="3200" dirty="0">
                <a:latin typeface="Arabic Typesetting" pitchFamily="66" charset="-78"/>
                <a:cs typeface="Arabic Typesetting" pitchFamily="66" charset="-78"/>
              </a:rPr>
              <a:t> </a:t>
            </a:r>
            <a:r>
              <a:rPr lang="fr-FR" sz="3200" dirty="0" err="1">
                <a:latin typeface="Arabic Typesetting" pitchFamily="66" charset="-78"/>
                <a:cs typeface="Arabic Typesetting" pitchFamily="66" charset="-78"/>
              </a:rPr>
              <a:t>Public’s</a:t>
            </a:r>
            <a:r>
              <a:rPr lang="fr-FR" sz="3200" dirty="0">
                <a:latin typeface="Arabic Typesetting" pitchFamily="66" charset="-78"/>
                <a:cs typeface="Arabic Typesetting" pitchFamily="66" charset="-78"/>
              </a:rPr>
              <a:t> business</a:t>
            </a:r>
            <a:r>
              <a:rPr lang="ar-DZ" sz="3200" dirty="0">
                <a:latin typeface="Arabic Typesetting" pitchFamily="66" charset="-78"/>
                <a:cs typeface="Arabic Typesetting" pitchFamily="66" charset="-78"/>
              </a:rPr>
              <a:t> اي الى كوكبة القواعد الآمرة، والمؤسسات والممارسات التي تسير </a:t>
            </a:r>
            <a:r>
              <a:rPr lang="ar-DZ" sz="3200" dirty="0" err="1">
                <a:latin typeface="Arabic Typesetting" pitchFamily="66" charset="-78"/>
                <a:cs typeface="Arabic Typesetting" pitchFamily="66" charset="-78"/>
              </a:rPr>
              <a:t>بها</a:t>
            </a:r>
            <a:r>
              <a:rPr lang="ar-DZ" sz="3200" dirty="0">
                <a:latin typeface="Arabic Typesetting" pitchFamily="66" charset="-78"/>
                <a:cs typeface="Arabic Typesetting" pitchFamily="66" charset="-78"/>
              </a:rPr>
              <a:t> أية جماعة بشرية شؤونها </a:t>
            </a:r>
            <a:endParaRPr lang="fr-FR" sz="3200" dirty="0">
              <a:latin typeface="Arabic Typesetting" pitchFamily="66" charset="-78"/>
              <a:cs typeface="Arabic Typesetting" pitchFamily="66" charset="-78"/>
            </a:endParaRPr>
          </a:p>
        </p:txBody>
      </p:sp>
    </p:spTree>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39552" y="764704"/>
            <a:ext cx="8208912" cy="477053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just" rtl="1"/>
            <a:r>
              <a:rPr lang="ar-DZ" sz="3600" b="1" dirty="0">
                <a:solidFill>
                  <a:srgbClr val="7030A0"/>
                </a:solidFill>
                <a:latin typeface="Arabic Typesetting" pitchFamily="66" charset="-78"/>
                <a:cs typeface="Arabic Typesetting" pitchFamily="66" charset="-78"/>
              </a:rPr>
              <a:t>لذلك نعتبر أن الحكومة تتضمن معنى اضيق من </a:t>
            </a:r>
            <a:r>
              <a:rPr lang="ar-DZ" sz="3600" b="1" dirty="0" err="1">
                <a:solidFill>
                  <a:srgbClr val="7030A0"/>
                </a:solidFill>
                <a:latin typeface="Arabic Typesetting" pitchFamily="66" charset="-78"/>
                <a:cs typeface="Arabic Typesetting" pitchFamily="66" charset="-78"/>
              </a:rPr>
              <a:t>الحوكمة</a:t>
            </a:r>
            <a:endParaRPr lang="ar-DZ" sz="3600" b="1" dirty="0">
              <a:solidFill>
                <a:srgbClr val="7030A0"/>
              </a:solidFill>
              <a:latin typeface="Arabic Typesetting" pitchFamily="66" charset="-78"/>
              <a:cs typeface="Arabic Typesetting" pitchFamily="66" charset="-78"/>
            </a:endParaRPr>
          </a:p>
          <a:p>
            <a:pPr algn="just" rtl="1"/>
            <a:r>
              <a:rPr lang="ar-DZ" sz="3600" dirty="0">
                <a:latin typeface="Arabic Typesetting" pitchFamily="66" charset="-78"/>
                <a:cs typeface="Arabic Typesetting" pitchFamily="66" charset="-78"/>
              </a:rPr>
              <a:t> </a:t>
            </a:r>
            <a:r>
              <a:rPr lang="ar-DZ" sz="4400" dirty="0">
                <a:solidFill>
                  <a:srgbClr val="9A0000"/>
                </a:solidFill>
                <a:latin typeface="Arabic Typesetting" pitchFamily="66" charset="-78"/>
                <a:cs typeface="Arabic Typesetting" pitchFamily="66" charset="-78"/>
              </a:rPr>
              <a:t>الحكومة</a:t>
            </a:r>
            <a:r>
              <a:rPr lang="ar-DZ" sz="3600" dirty="0">
                <a:latin typeface="Arabic Typesetting" pitchFamily="66" charset="-78"/>
                <a:cs typeface="Arabic Typesetting" pitchFamily="66" charset="-78"/>
              </a:rPr>
              <a:t> يشار اليها من خلالها الى السلطات الرسمية الثلاثة في الدولة، فضلا عن حصرها في الأجهزة </a:t>
            </a:r>
            <a:r>
              <a:rPr lang="ar-DZ" sz="3600" dirty="0" err="1">
                <a:latin typeface="Arabic Typesetting" pitchFamily="66" charset="-78"/>
                <a:cs typeface="Arabic Typesetting" pitchFamily="66" charset="-78"/>
              </a:rPr>
              <a:t>التنفيدية</a:t>
            </a:r>
            <a:r>
              <a:rPr lang="ar-DZ" sz="3600" dirty="0">
                <a:latin typeface="Arabic Typesetting" pitchFamily="66" charset="-78"/>
                <a:cs typeface="Arabic Typesetting" pitchFamily="66" charset="-78"/>
              </a:rPr>
              <a:t> ذات الصلة المباشرة بصناعة السياسات العامة          و شؤون المواطنين</a:t>
            </a:r>
          </a:p>
          <a:p>
            <a:pPr algn="just" rtl="1"/>
            <a:endParaRPr lang="ar-DZ" sz="3600" dirty="0">
              <a:latin typeface="Arabic Typesetting" pitchFamily="66" charset="-78"/>
              <a:cs typeface="Arabic Typesetting" pitchFamily="66" charset="-78"/>
            </a:endParaRPr>
          </a:p>
          <a:p>
            <a:pPr algn="just" rtl="1"/>
            <a:r>
              <a:rPr lang="ar-DZ" sz="3600" dirty="0">
                <a:latin typeface="Arabic Typesetting" pitchFamily="66" charset="-78"/>
                <a:cs typeface="Arabic Typesetting" pitchFamily="66" charset="-78"/>
              </a:rPr>
              <a:t>لكن عندما ننتقل الى </a:t>
            </a:r>
            <a:r>
              <a:rPr lang="ar-DZ" sz="4400" dirty="0" err="1">
                <a:solidFill>
                  <a:srgbClr val="9A0000"/>
                </a:solidFill>
                <a:latin typeface="Arabic Typesetting" pitchFamily="66" charset="-78"/>
                <a:cs typeface="Arabic Typesetting" pitchFamily="66" charset="-78"/>
              </a:rPr>
              <a:t>الحوكمة</a:t>
            </a:r>
            <a:r>
              <a:rPr lang="ar-DZ" sz="4400" dirty="0">
                <a:solidFill>
                  <a:srgbClr val="9A0000"/>
                </a:solidFill>
                <a:latin typeface="Arabic Typesetting" pitchFamily="66" charset="-78"/>
                <a:cs typeface="Arabic Typesetting" pitchFamily="66" charset="-78"/>
              </a:rPr>
              <a:t> </a:t>
            </a:r>
            <a:r>
              <a:rPr lang="ar-DZ" sz="3600" dirty="0">
                <a:latin typeface="Arabic Typesetting" pitchFamily="66" charset="-78"/>
                <a:cs typeface="Arabic Typesetting" pitchFamily="66" charset="-78"/>
              </a:rPr>
              <a:t> نكون بصدد منطق جديد يتسم بالاتساع،          و فلسفة جديدة </a:t>
            </a:r>
            <a:r>
              <a:rPr lang="ar-DZ" sz="3600" dirty="0" err="1">
                <a:latin typeface="Arabic Typesetting" pitchFamily="66" charset="-78"/>
                <a:cs typeface="Arabic Typesetting" pitchFamily="66" charset="-78"/>
              </a:rPr>
              <a:t>لاعادة</a:t>
            </a:r>
            <a:r>
              <a:rPr lang="ar-DZ" sz="3600" dirty="0">
                <a:latin typeface="Arabic Typesetting" pitchFamily="66" charset="-78"/>
                <a:cs typeface="Arabic Typesetting" pitchFamily="66" charset="-78"/>
              </a:rPr>
              <a:t> ترتيب العلاقة بين السلطة والحكم،و ذلك بسبب فقدان الدولة مركزيتها وهيبتها </a:t>
            </a:r>
            <a:r>
              <a:rPr lang="ar-DZ" sz="3600" dirty="0" err="1">
                <a:latin typeface="Arabic Typesetting" pitchFamily="66" charset="-78"/>
                <a:cs typeface="Arabic Typesetting" pitchFamily="66" charset="-78"/>
              </a:rPr>
              <a:t>ونجاعتها</a:t>
            </a:r>
            <a:r>
              <a:rPr lang="ar-DZ" sz="3600" dirty="0">
                <a:latin typeface="Arabic Typesetting" pitchFamily="66" charset="-78"/>
                <a:cs typeface="Arabic Typesetting" pitchFamily="66" charset="-78"/>
              </a:rPr>
              <a:t> فيما يتعلق بالفعل </a:t>
            </a:r>
            <a:r>
              <a:rPr lang="ar-DZ" sz="3600" dirty="0" err="1">
                <a:latin typeface="Arabic Typesetting" pitchFamily="66" charset="-78"/>
                <a:cs typeface="Arabic Typesetting" pitchFamily="66" charset="-78"/>
              </a:rPr>
              <a:t>الحكومي.</a:t>
            </a:r>
            <a:r>
              <a:rPr lang="ar-DZ" sz="3600" dirty="0">
                <a:latin typeface="Arabic Typesetting" pitchFamily="66" charset="-78"/>
                <a:cs typeface="Arabic Typesetting" pitchFamily="66" charset="-78"/>
              </a:rPr>
              <a:t> </a:t>
            </a:r>
            <a:endParaRPr lang="fr-FR" sz="3600" dirty="0">
              <a:latin typeface="Arabic Typesetting" pitchFamily="66" charset="-78"/>
              <a:cs typeface="Arabic Typesetting" pitchFamily="66" charset="-78"/>
            </a:endParaRPr>
          </a:p>
        </p:txBody>
      </p:sp>
    </p:spTree>
  </p:cSld>
  <p:clrMapOvr>
    <a:masterClrMapping/>
  </p:clrMapOvr>
  <p:transition>
    <p:comb/>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4426</TotalTime>
  <Words>2546</Words>
  <Application>Microsoft Office PowerPoint</Application>
  <PresentationFormat>Affichage à l'écran (4:3)</PresentationFormat>
  <Paragraphs>111</Paragraphs>
  <Slides>44</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44</vt:i4>
      </vt:variant>
    </vt:vector>
  </HeadingPairs>
  <TitlesOfParts>
    <vt:vector size="51" baseType="lpstr">
      <vt:lpstr>Arabic Typesetting</vt:lpstr>
      <vt:lpstr>Arial</vt:lpstr>
      <vt:lpstr>Calibri</vt:lpstr>
      <vt:lpstr>Constantia</vt:lpstr>
      <vt:lpstr>Sakkal Majalla</vt:lpstr>
      <vt:lpstr>Wingdings 2</vt:lpstr>
      <vt:lpstr>Débit</vt:lpstr>
      <vt:lpstr>        الحوكمة العالمية Global Governance  شهــــــــــــرزاد خيـــــــــــــــــــر قســــــــــــــــــــم العلــــــــــــــــــــــــوم السياسيـــــــة، جامعـــــــــــــــــــة محمد الأمين دباغين chahrazedkhier@gmail.com</vt:lpstr>
      <vt:lpstr>Présentation PowerPoint</vt:lpstr>
      <vt:lpstr>Présentation PowerPoint</vt:lpstr>
      <vt:lpstr>Présentation PowerPoint</vt:lpstr>
      <vt:lpstr>Présentation PowerPoint</vt:lpstr>
      <vt:lpstr>تحليل مفهوم الحوكمة العالمية </vt:lpstr>
      <vt:lpstr>Présentation PowerPoint</vt:lpstr>
      <vt:lpstr>Présentation PowerPoint</vt:lpstr>
      <vt:lpstr>Présentation PowerPoint</vt:lpstr>
      <vt:lpstr>Présentation PowerPoint</vt:lpstr>
      <vt:lpstr>Présentation PowerPoint</vt:lpstr>
      <vt:lpstr>Présentation PowerPoint</vt:lpstr>
      <vt:lpstr>سياق بروز الحوكمة كمنظور معرفي جديد</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الشبـــــــــــــكات والشـــــــــــــــــــراكات N&amp;Ps  ”يمكن تعريف شبـــــــــــــــــكات وشــــــــــــــــــراكات السياسة العامة على أنها ترتيبات تعاونية طوعية، تقوم على إشراك الجماهير، منظمات الـمجتمع الـمدني و/أو القطاع الخاص التي تركز اهتمامها على مشاكل السياسة العامة. يمكن أن تتخذ الشبكات والشراكات شكلا مؤسساتيا بطريقة أو بأخرى. يتم إطلاق تسمية 'الشبــــــــــكات' على الترتيبات غير الرسمية وتسمية 'الشــــــــــــــــراكات' على أشكال التعــــــــاون التي تتسم بطابع مؤسساتي أكبر.“       </vt:lpstr>
      <vt:lpstr>لـماذا شبكات وشراكات الحوكمة العالـمية؟</vt:lpstr>
      <vt:lpstr>أين تظهر شبكات وشراكات الحوكمة العالـمية؟</vt:lpstr>
      <vt:lpstr>Présentation PowerPoint</vt:lpstr>
      <vt:lpstr>وعـــود شــــبكات وشـــراكات الحوكمة العالـمية؟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الـمنظمات غير الحكومية كفواعل ضمن  شبكات وشراكات الحوكمة العالـمية</dc:title>
  <dc:creator>sos</dc:creator>
  <cp:lastModifiedBy>aidoun hamdi</cp:lastModifiedBy>
  <cp:revision>275</cp:revision>
  <dcterms:created xsi:type="dcterms:W3CDTF">2014-05-01T18:45:28Z</dcterms:created>
  <dcterms:modified xsi:type="dcterms:W3CDTF">2021-12-08T12:31:20Z</dcterms:modified>
</cp:coreProperties>
</file>