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77" r:id="rId4"/>
    <p:sldId id="265" r:id="rId5"/>
    <p:sldId id="267" r:id="rId6"/>
    <p:sldId id="268" r:id="rId7"/>
    <p:sldId id="269" r:id="rId8"/>
    <p:sldId id="270" r:id="rId9"/>
    <p:sldId id="271" r:id="rId10"/>
    <p:sldId id="274" r:id="rId11"/>
    <p:sldId id="272" r:id="rId12"/>
    <p:sldId id="273" r:id="rId13"/>
    <p:sldId id="275"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849" autoAdjust="0"/>
  </p:normalViewPr>
  <p:slideViewPr>
    <p:cSldViewPr>
      <p:cViewPr varScale="1">
        <p:scale>
          <a:sx n="71" d="100"/>
          <a:sy n="71" d="100"/>
        </p:scale>
        <p:origin x="-135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1B35C6ED-59AC-44A8-8605-55A204FDE1D1}" type="datetimeFigureOut">
              <a:rPr lang="fr-FR" smtClean="0"/>
              <a:pPr/>
              <a:t>11/01/2021</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A09B791-5223-4BB9-ADF0-BA6FEA055AB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B35C6ED-59AC-44A8-8605-55A204FDE1D1}" type="datetimeFigureOut">
              <a:rPr lang="fr-FR" smtClean="0"/>
              <a:pPr/>
              <a:t>11/01/2021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09B791-5223-4BB9-ADF0-BA6FEA055AB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B35C6ED-59AC-44A8-8605-55A204FDE1D1}" type="datetimeFigureOut">
              <a:rPr lang="fr-FR" smtClean="0"/>
              <a:pPr/>
              <a:t>11/01/2021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A09B791-5223-4BB9-ADF0-BA6FEA055AB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1B35C6ED-59AC-44A8-8605-55A204FDE1D1}" type="datetimeFigureOut">
              <a:rPr lang="fr-FR" smtClean="0"/>
              <a:pPr/>
              <a:t>11/01/2021</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AA09B791-5223-4BB9-ADF0-BA6FEA055AB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1B35C6ED-59AC-44A8-8605-55A204FDE1D1}" type="datetimeFigureOut">
              <a:rPr lang="fr-FR" smtClean="0"/>
              <a:pPr/>
              <a:t>11/01/2021</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AA09B791-5223-4BB9-ADF0-BA6FEA055AB8}" type="slidenum">
              <a:rPr lang="fr-FR" smtClean="0"/>
              <a:pPr/>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1B35C6ED-59AC-44A8-8605-55A204FDE1D1}" type="datetimeFigureOut">
              <a:rPr lang="fr-FR" smtClean="0"/>
              <a:pPr/>
              <a:t>11/01/2021</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AA09B791-5223-4BB9-ADF0-BA6FEA055AB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1B35C6ED-59AC-44A8-8605-55A204FDE1D1}" type="datetimeFigureOut">
              <a:rPr lang="fr-FR" smtClean="0"/>
              <a:pPr/>
              <a:t>11/01/2021</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AA09B791-5223-4BB9-ADF0-BA6FEA055AB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1B35C6ED-59AC-44A8-8605-55A204FDE1D1}" type="datetimeFigureOut">
              <a:rPr lang="fr-FR" smtClean="0"/>
              <a:pPr/>
              <a:t>11/01/2021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A09B791-5223-4BB9-ADF0-BA6FEA055AB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1B35C6ED-59AC-44A8-8605-55A204FDE1D1}" type="datetimeFigureOut">
              <a:rPr lang="fr-FR" smtClean="0"/>
              <a:pPr/>
              <a:t>11/01/2021</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AA09B791-5223-4BB9-ADF0-BA6FEA055AB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1B35C6ED-59AC-44A8-8605-55A204FDE1D1}" type="datetimeFigureOut">
              <a:rPr lang="fr-FR" smtClean="0"/>
              <a:pPr/>
              <a:t>11/01/2021</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AA09B791-5223-4BB9-ADF0-BA6FEA055AB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1B35C6ED-59AC-44A8-8605-55A204FDE1D1}" type="datetimeFigureOut">
              <a:rPr lang="fr-FR" smtClean="0"/>
              <a:pPr/>
              <a:t>11/01/2021</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AA09B791-5223-4BB9-ADF0-BA6FEA055AB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B35C6ED-59AC-44A8-8605-55A204FDE1D1}" type="datetimeFigureOut">
              <a:rPr lang="fr-FR" smtClean="0"/>
              <a:pPr/>
              <a:t>11/01/2021</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A09B791-5223-4BB9-ADF0-BA6FEA055AB8}"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dirty="0"/>
          </a:p>
        </p:txBody>
      </p:sp>
      <p:pic>
        <p:nvPicPr>
          <p:cNvPr id="1026" name="Picture 2" descr="C:\Users\Hinfo\Pictures\iStock-916978598 web-01.pn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ZoneTexte 4"/>
          <p:cNvSpPr txBox="1"/>
          <p:nvPr/>
        </p:nvSpPr>
        <p:spPr>
          <a:xfrm>
            <a:off x="755576" y="2132856"/>
            <a:ext cx="7632848" cy="1569660"/>
          </a:xfrm>
          <a:prstGeom prst="rect">
            <a:avLst/>
          </a:prstGeom>
          <a:noFill/>
        </p:spPr>
        <p:txBody>
          <a:bodyPr wrap="square" rtlCol="0">
            <a:spAutoFit/>
          </a:bodyPr>
          <a:lstStyle/>
          <a:p>
            <a:pPr algn="ctr" rtl="1"/>
            <a:r>
              <a:rPr lang="ar-DZ" sz="9600" dirty="0" err="1" smtClean="0">
                <a:solidFill>
                  <a:srgbClr val="00B0F0"/>
                </a:solidFill>
                <a:latin typeface="Arabic Typesetting" pitchFamily="66" charset="-78"/>
                <a:cs typeface="Arabic Typesetting" pitchFamily="66" charset="-78"/>
              </a:rPr>
              <a:t>الحوكمة</a:t>
            </a:r>
            <a:r>
              <a:rPr lang="ar-DZ" sz="9600" dirty="0" smtClean="0">
                <a:solidFill>
                  <a:srgbClr val="00B0F0"/>
                </a:solidFill>
                <a:latin typeface="Arabic Typesetting" pitchFamily="66" charset="-78"/>
                <a:cs typeface="Arabic Typesetting" pitchFamily="66" charset="-78"/>
              </a:rPr>
              <a:t> الأمنية العالمية </a:t>
            </a:r>
            <a:endParaRPr lang="fr-FR" sz="9600" dirty="0">
              <a:solidFill>
                <a:srgbClr val="00B0F0"/>
              </a:solidFill>
              <a:latin typeface="Arabic Typesetting" pitchFamily="66" charset="-78"/>
              <a:cs typeface="Arabic Typesetting" pitchFamily="66"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9072" y="2132856"/>
            <a:ext cx="8505855" cy="2592288"/>
          </a:xfrm>
          <a:prstGeom prst="rect">
            <a:avLst/>
          </a:prstGeom>
          <a:noFill/>
        </p:spPr>
        <p:txBody>
          <a:bodyPr wrap="none" lIns="91440" tIns="45720" rIns="91440" bIns="45720">
            <a:prstTxWarp prst="textDeflate">
              <a:avLst/>
            </a:prstTxWarp>
            <a:spAutoFit/>
          </a:bodyPr>
          <a:lstStyle/>
          <a:p>
            <a:pPr algn="ctr"/>
            <a:r>
              <a:rPr lang="ar-DZ" sz="8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اتجاهات </a:t>
            </a:r>
            <a:r>
              <a:rPr lang="ar-DZ" sz="8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الحوكمة</a:t>
            </a:r>
            <a:r>
              <a:rPr lang="ar-DZ" sz="8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 الامنية</a:t>
            </a:r>
            <a:endParaRPr lang="fr-FR" sz="8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548680" y="0"/>
          <a:ext cx="12889434" cy="7010888"/>
        </p:xfrm>
        <a:graphic>
          <a:graphicData uri="http://schemas.openxmlformats.org/drawingml/2006/table">
            <a:tbl>
              <a:tblPr firstRow="1" bandRow="1">
                <a:tableStyleId>{5C22544A-7EE6-4342-B048-85BDC9FD1C3A}</a:tableStyleId>
              </a:tblPr>
              <a:tblGrid>
                <a:gridCol w="4296478"/>
                <a:gridCol w="4296478"/>
                <a:gridCol w="4296478"/>
              </a:tblGrid>
              <a:tr h="956629">
                <a:tc>
                  <a:txBody>
                    <a:bodyPr/>
                    <a:lstStyle/>
                    <a:p>
                      <a:pPr algn="ctr" rtl="1"/>
                      <a:endParaRPr lang="ar-DZ" sz="1800" b="1" dirty="0" smtClean="0">
                        <a:latin typeface="Sakkal Majalla" pitchFamily="2" charset="-78"/>
                        <a:cs typeface="Sakkal Majalla" pitchFamily="2" charset="-78"/>
                      </a:endParaRPr>
                    </a:p>
                    <a:p>
                      <a:pPr algn="ctr" rtl="1"/>
                      <a:r>
                        <a:rPr lang="ar-DZ" sz="1800" b="1" dirty="0" err="1" smtClean="0">
                          <a:latin typeface="Sakkal Majalla" pitchFamily="2" charset="-78"/>
                          <a:cs typeface="Sakkal Majalla" pitchFamily="2" charset="-78"/>
                        </a:rPr>
                        <a:t>الحوكمة</a:t>
                      </a:r>
                      <a:r>
                        <a:rPr lang="ar-DZ" sz="1800" b="1" dirty="0" smtClean="0">
                          <a:latin typeface="Sakkal Majalla" pitchFamily="2" charset="-78"/>
                          <a:cs typeface="Sakkal Majalla" pitchFamily="2" charset="-78"/>
                        </a:rPr>
                        <a:t> الامنية بعد الحرب الباردة</a:t>
                      </a:r>
                      <a:endParaRPr lang="fr-FR" sz="1800" b="1" dirty="0">
                        <a:latin typeface="Sakkal Majalla" pitchFamily="2" charset="-78"/>
                        <a:cs typeface="Sakkal Majalla" pitchFamily="2" charset="-78"/>
                      </a:endParaRPr>
                    </a:p>
                  </a:txBody>
                  <a:tcPr/>
                </a:tc>
                <a:tc>
                  <a:txBody>
                    <a:bodyPr/>
                    <a:lstStyle/>
                    <a:p>
                      <a:pPr algn="ctr" rtl="1"/>
                      <a:endParaRPr lang="ar-DZ" sz="1800" b="1" dirty="0" smtClean="0">
                        <a:latin typeface="Sakkal Majalla" pitchFamily="2" charset="-78"/>
                        <a:cs typeface="Sakkal Majalla" pitchFamily="2" charset="-78"/>
                      </a:endParaRPr>
                    </a:p>
                    <a:p>
                      <a:pPr algn="ctr" rtl="1"/>
                      <a:r>
                        <a:rPr lang="ar-DZ" sz="1800" b="1" dirty="0" err="1" smtClean="0">
                          <a:latin typeface="Sakkal Majalla" pitchFamily="2" charset="-78"/>
                          <a:cs typeface="Sakkal Majalla" pitchFamily="2" charset="-78"/>
                        </a:rPr>
                        <a:t>الحوكمة</a:t>
                      </a:r>
                      <a:r>
                        <a:rPr lang="ar-DZ" sz="1800" b="1" dirty="0" smtClean="0">
                          <a:latin typeface="Sakkal Majalla" pitchFamily="2" charset="-78"/>
                          <a:cs typeface="Sakkal Majalla" pitchFamily="2" charset="-78"/>
                        </a:rPr>
                        <a:t> الامنية خلال الحرب الباردة</a:t>
                      </a:r>
                      <a:endParaRPr lang="fr-FR" sz="1800" b="1" dirty="0">
                        <a:latin typeface="Sakkal Majalla" pitchFamily="2" charset="-78"/>
                        <a:cs typeface="Sakkal Majalla" pitchFamily="2" charset="-78"/>
                      </a:endParaRPr>
                    </a:p>
                  </a:txBody>
                  <a:tcPr/>
                </a:tc>
                <a:tc>
                  <a:txBody>
                    <a:bodyPr/>
                    <a:lstStyle/>
                    <a:p>
                      <a:pPr algn="ctr" rtl="1"/>
                      <a:endParaRPr lang="ar-DZ" sz="1800" b="1" dirty="0" smtClean="0">
                        <a:latin typeface="Sakkal Majalla" pitchFamily="2" charset="-78"/>
                        <a:cs typeface="Sakkal Majalla" pitchFamily="2" charset="-78"/>
                      </a:endParaRPr>
                    </a:p>
                    <a:p>
                      <a:pPr algn="ctr" rtl="1"/>
                      <a:r>
                        <a:rPr lang="ar-DZ" sz="1800" b="1" dirty="0" smtClean="0">
                          <a:latin typeface="Sakkal Majalla" pitchFamily="2" charset="-78"/>
                          <a:cs typeface="Sakkal Majalla" pitchFamily="2" charset="-78"/>
                        </a:rPr>
                        <a:t>الأبعاد </a:t>
                      </a:r>
                      <a:endParaRPr lang="fr-FR" sz="1800" b="1" dirty="0">
                        <a:latin typeface="Sakkal Majalla" pitchFamily="2" charset="-78"/>
                        <a:cs typeface="Sakkal Majalla" pitchFamily="2" charset="-78"/>
                      </a:endParaRPr>
                    </a:p>
                  </a:txBody>
                  <a:tcPr/>
                </a:tc>
              </a:tr>
              <a:tr h="1166195">
                <a:tc>
                  <a:txBody>
                    <a:bodyPr/>
                    <a:lstStyle/>
                    <a:p>
                      <a:pPr algn="just" rtl="1"/>
                      <a:r>
                        <a:rPr lang="ar-DZ" sz="1800" b="1" dirty="0" smtClean="0">
                          <a:latin typeface="Sakkal Majalla" pitchFamily="2" charset="-78"/>
                          <a:cs typeface="Sakkal Majalla" pitchFamily="2" charset="-78"/>
                        </a:rPr>
                        <a:t>دون وطني/ دولاني/ اقليمي/ عالمي/ خاص</a:t>
                      </a:r>
                      <a:endParaRPr lang="fr-FR" sz="1800" b="1" dirty="0">
                        <a:latin typeface="Sakkal Majalla" pitchFamily="2" charset="-78"/>
                        <a:cs typeface="Sakkal Majalla" pitchFamily="2" charset="-78"/>
                      </a:endParaRPr>
                    </a:p>
                  </a:txBody>
                  <a:tcPr/>
                </a:tc>
                <a:tc>
                  <a:txBody>
                    <a:bodyPr/>
                    <a:lstStyle/>
                    <a:p>
                      <a:pPr algn="just" rtl="1"/>
                      <a:r>
                        <a:rPr lang="ar-DZ" sz="1800" b="1" dirty="0" err="1" smtClean="0">
                          <a:latin typeface="Sakkal Majalla" pitchFamily="2" charset="-78"/>
                          <a:cs typeface="Sakkal Majalla" pitchFamily="2" charset="-78"/>
                        </a:rPr>
                        <a:t>دولاتي</a:t>
                      </a:r>
                      <a:endParaRPr lang="ar-DZ" sz="1800" b="1" dirty="0" smtClean="0">
                        <a:latin typeface="Sakkal Majalla" pitchFamily="2" charset="-78"/>
                        <a:cs typeface="Sakkal Majalla" pitchFamily="2" charset="-78"/>
                      </a:endParaRPr>
                    </a:p>
                    <a:p>
                      <a:pPr algn="just" rtl="1"/>
                      <a:r>
                        <a:rPr lang="ar-DZ" sz="1800" b="1" dirty="0" smtClean="0">
                          <a:latin typeface="Sakkal Majalla" pitchFamily="2" charset="-78"/>
                          <a:cs typeface="Sakkal Majalla" pitchFamily="2" charset="-78"/>
                        </a:rPr>
                        <a:t>اقليمي</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النطاق الجغرافي</a:t>
                      </a:r>
                      <a:endParaRPr lang="fr-FR" sz="1800" b="1" dirty="0">
                        <a:latin typeface="Sakkal Majalla" pitchFamily="2" charset="-78"/>
                        <a:cs typeface="Sakkal Majalla" pitchFamily="2" charset="-78"/>
                      </a:endParaRPr>
                    </a:p>
                  </a:txBody>
                  <a:tcPr/>
                </a:tc>
              </a:tr>
              <a:tr h="1166195">
                <a:tc>
                  <a:txBody>
                    <a:bodyPr/>
                    <a:lstStyle/>
                    <a:p>
                      <a:pPr algn="just" rtl="1"/>
                      <a:r>
                        <a:rPr lang="ar-DZ" sz="1800" b="1" dirty="0" smtClean="0">
                          <a:latin typeface="Sakkal Majalla" pitchFamily="2" charset="-78"/>
                          <a:cs typeface="Sakkal Majalla" pitchFamily="2" charset="-78"/>
                        </a:rPr>
                        <a:t>عسكري/ سياسي/ اجتماعي/ بيئي</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عسكري</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النطاق الوظيفي</a:t>
                      </a:r>
                      <a:endParaRPr lang="fr-FR" sz="1800" b="1" dirty="0">
                        <a:latin typeface="Sakkal Majalla" pitchFamily="2" charset="-78"/>
                        <a:cs typeface="Sakkal Majalla" pitchFamily="2" charset="-78"/>
                      </a:endParaRPr>
                    </a:p>
                  </a:txBody>
                  <a:tcPr/>
                </a:tc>
              </a:tr>
              <a:tr h="1259279">
                <a:tc>
                  <a:txBody>
                    <a:bodyPr/>
                    <a:lstStyle/>
                    <a:p>
                      <a:pPr algn="just" rtl="1"/>
                      <a:r>
                        <a:rPr lang="ar-DZ" sz="1800" b="1" dirty="0" smtClean="0">
                          <a:latin typeface="Sakkal Majalla" pitchFamily="2" charset="-78"/>
                          <a:cs typeface="Sakkal Majalla" pitchFamily="2" charset="-78"/>
                        </a:rPr>
                        <a:t>مجزأة</a:t>
                      </a:r>
                      <a:r>
                        <a:rPr lang="ar-DZ" sz="1800" b="1" baseline="0" dirty="0" smtClean="0">
                          <a:latin typeface="Sakkal Majalla" pitchFamily="2" charset="-78"/>
                          <a:cs typeface="Sakkal Majalla" pitchFamily="2" charset="-78"/>
                        </a:rPr>
                        <a:t> بين فواعل القطاع الخاص والعام الشركات الامنية الخاصة/الجمعيات الخيرية/ م غ ح/ الدول/ أ م/ الناتو/ الاتحاد </a:t>
                      </a:r>
                      <a:r>
                        <a:rPr lang="ar-DZ" sz="1800" b="1" baseline="0" dirty="0" err="1" smtClean="0">
                          <a:latin typeface="Sakkal Majalla" pitchFamily="2" charset="-78"/>
                          <a:cs typeface="Sakkal Majalla" pitchFamily="2" charset="-78"/>
                        </a:rPr>
                        <a:t>الوروبي</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مركزية الدولة/ حلف</a:t>
                      </a:r>
                      <a:r>
                        <a:rPr lang="ar-DZ" sz="1800" b="1" baseline="0" dirty="0" smtClean="0">
                          <a:latin typeface="Sakkal Majalla" pitchFamily="2" charset="-78"/>
                          <a:cs typeface="Sakkal Majalla" pitchFamily="2" charset="-78"/>
                        </a:rPr>
                        <a:t> شمال الاطلسي/ منظمة التجارة العالمية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توزيع الموارد</a:t>
                      </a:r>
                      <a:endParaRPr lang="fr-FR" sz="1800" b="1" dirty="0">
                        <a:latin typeface="Sakkal Majalla" pitchFamily="2" charset="-78"/>
                        <a:cs typeface="Sakkal Majalla" pitchFamily="2" charset="-78"/>
                      </a:endParaRPr>
                    </a:p>
                  </a:txBody>
                  <a:tcPr/>
                </a:tc>
              </a:tr>
              <a:tr h="816337">
                <a:tc>
                  <a:txBody>
                    <a:bodyPr/>
                    <a:lstStyle/>
                    <a:p>
                      <a:pPr algn="just" rtl="1"/>
                      <a:r>
                        <a:rPr lang="ar-DZ" sz="1800" b="1" dirty="0" smtClean="0">
                          <a:latin typeface="Sakkal Majalla" pitchFamily="2" charset="-78"/>
                          <a:cs typeface="Sakkal Majalla" pitchFamily="2" charset="-78"/>
                        </a:rPr>
                        <a:t>متباينة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مشتركة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الاهتمامات والمصالح</a:t>
                      </a:r>
                      <a:endParaRPr lang="fr-FR" sz="1800" b="1" dirty="0">
                        <a:latin typeface="Sakkal Majalla" pitchFamily="2" charset="-78"/>
                        <a:cs typeface="Sakkal Majalla" pitchFamily="2" charset="-78"/>
                      </a:endParaRPr>
                    </a:p>
                  </a:txBody>
                  <a:tcPr/>
                </a:tc>
              </a:tr>
              <a:tr h="700339">
                <a:tc>
                  <a:txBody>
                    <a:bodyPr/>
                    <a:lstStyle/>
                    <a:p>
                      <a:pPr algn="just" rtl="1"/>
                      <a:r>
                        <a:rPr lang="ar-DZ" sz="1800" b="1" dirty="0" smtClean="0">
                          <a:latin typeface="Sakkal Majalla" pitchFamily="2" charset="-78"/>
                          <a:cs typeface="Sakkal Majalla" pitchFamily="2" charset="-78"/>
                        </a:rPr>
                        <a:t>السيادة</a:t>
                      </a:r>
                      <a:r>
                        <a:rPr lang="ar-DZ" sz="1800" b="1" baseline="0" dirty="0" smtClean="0">
                          <a:latin typeface="Sakkal Majalla" pitchFamily="2" charset="-78"/>
                          <a:cs typeface="Sakkal Majalla" pitchFamily="2" charset="-78"/>
                        </a:rPr>
                        <a:t> محدودة/ ائتلافات الراغبين/ فعالية التكلفة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السيادة/ واحد </a:t>
                      </a:r>
                      <a:r>
                        <a:rPr lang="ar-DZ" sz="1800" b="1" dirty="0" err="1" smtClean="0">
                          <a:latin typeface="Sakkal Majalla" pitchFamily="2" charset="-78"/>
                          <a:cs typeface="Sakkal Majalla" pitchFamily="2" charset="-78"/>
                        </a:rPr>
                        <a:t>لاجل</a:t>
                      </a:r>
                      <a:r>
                        <a:rPr lang="ar-DZ" sz="1800" b="1" dirty="0" smtClean="0">
                          <a:latin typeface="Sakkal Majalla" pitchFamily="2" charset="-78"/>
                          <a:cs typeface="Sakkal Majalla" pitchFamily="2" charset="-78"/>
                        </a:rPr>
                        <a:t> الكل والكل </a:t>
                      </a:r>
                      <a:r>
                        <a:rPr lang="ar-DZ" sz="1800" b="1" dirty="0" err="1" smtClean="0">
                          <a:latin typeface="Sakkal Majalla" pitchFamily="2" charset="-78"/>
                          <a:cs typeface="Sakkal Majalla" pitchFamily="2" charset="-78"/>
                        </a:rPr>
                        <a:t>لاجل</a:t>
                      </a:r>
                      <a:r>
                        <a:rPr lang="ar-DZ" sz="1800" b="1" dirty="0" smtClean="0">
                          <a:latin typeface="Sakkal Majalla" pitchFamily="2" charset="-78"/>
                          <a:cs typeface="Sakkal Majalla" pitchFamily="2" charset="-78"/>
                        </a:rPr>
                        <a:t> واحد/ الاولوية </a:t>
                      </a:r>
                      <a:r>
                        <a:rPr lang="ar-DZ" sz="1800" b="1" dirty="0" err="1" smtClean="0">
                          <a:latin typeface="Sakkal Majalla" pitchFamily="2" charset="-78"/>
                          <a:cs typeface="Sakkal Majalla" pitchFamily="2" charset="-78"/>
                        </a:rPr>
                        <a:t>الاديولوجية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القواعد والمعايير</a:t>
                      </a:r>
                      <a:endParaRPr lang="fr-FR" sz="1800" b="1" dirty="0">
                        <a:latin typeface="Sakkal Majalla" pitchFamily="2" charset="-78"/>
                        <a:cs typeface="Sakkal Majalla" pitchFamily="2" charset="-78"/>
                      </a:endParaRPr>
                    </a:p>
                  </a:txBody>
                  <a:tcPr/>
                </a:tc>
              </a:tr>
              <a:tr h="472957">
                <a:tc>
                  <a:txBody>
                    <a:bodyPr/>
                    <a:lstStyle/>
                    <a:p>
                      <a:pPr algn="just" rtl="1"/>
                      <a:r>
                        <a:rPr lang="ar-DZ" sz="1800" b="1" dirty="0" smtClean="0">
                          <a:latin typeface="Sakkal Majalla" pitchFamily="2" charset="-78"/>
                          <a:cs typeface="Sakkal Majalla" pitchFamily="2" charset="-78"/>
                        </a:rPr>
                        <a:t>التفاوض/ </a:t>
                      </a:r>
                      <a:r>
                        <a:rPr lang="ar-DZ" sz="1800" b="1" dirty="0" err="1" smtClean="0">
                          <a:latin typeface="Sakkal Majalla" pitchFamily="2" charset="-78"/>
                          <a:cs typeface="Sakkal Majalla" pitchFamily="2" charset="-78"/>
                        </a:rPr>
                        <a:t>اللامساواة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ممركزة/ الاجماع/ المساواة الرسمية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صنع القرار</a:t>
                      </a:r>
                      <a:endParaRPr lang="fr-FR" sz="1800" b="1" dirty="0">
                        <a:latin typeface="Sakkal Majalla" pitchFamily="2" charset="-78"/>
                        <a:cs typeface="Sakkal Majalla" pitchFamily="2" charset="-78"/>
                      </a:endParaRPr>
                    </a:p>
                  </a:txBody>
                  <a:tcPr/>
                </a:tc>
              </a:tr>
              <a:tr h="472957">
                <a:tc>
                  <a:txBody>
                    <a:bodyPr/>
                    <a:lstStyle/>
                    <a:p>
                      <a:pPr algn="just" rtl="1"/>
                      <a:r>
                        <a:rPr lang="ar-DZ" sz="1800" b="1" dirty="0" smtClean="0">
                          <a:latin typeface="Sakkal Majalla" pitchFamily="2" charset="-78"/>
                          <a:cs typeface="Sakkal Majalla" pitchFamily="2" charset="-78"/>
                        </a:rPr>
                        <a:t>مجزأة/ طوعية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ممركزة/ تسلطية</a:t>
                      </a:r>
                      <a:endParaRPr lang="fr-FR" sz="1800" b="1" dirty="0">
                        <a:latin typeface="Sakkal Majalla" pitchFamily="2" charset="-78"/>
                        <a:cs typeface="Sakkal Majalla" pitchFamily="2" charset="-78"/>
                      </a:endParaRPr>
                    </a:p>
                  </a:txBody>
                  <a:tcPr/>
                </a:tc>
                <a:tc>
                  <a:txBody>
                    <a:bodyPr/>
                    <a:lstStyle/>
                    <a:p>
                      <a:pPr algn="just" rtl="1"/>
                      <a:r>
                        <a:rPr lang="ar-DZ" sz="1800" b="1" dirty="0" smtClean="0">
                          <a:latin typeface="Sakkal Majalla" pitchFamily="2" charset="-78"/>
                          <a:cs typeface="Sakkal Majalla" pitchFamily="2" charset="-78"/>
                        </a:rPr>
                        <a:t>تنفيذ القرار</a:t>
                      </a:r>
                      <a:endParaRPr lang="fr-FR" sz="1800" b="1" dirty="0">
                        <a:latin typeface="Sakkal Majalla" pitchFamily="2" charset="-78"/>
                        <a:cs typeface="Sakkal Majalla" pitchFamily="2" charset="-78"/>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2" y="1340768"/>
            <a:ext cx="8352928" cy="397031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rtl="1"/>
            <a:r>
              <a:rPr lang="ar-DZ" sz="3600" dirty="0" smtClean="0">
                <a:latin typeface="Sakkal Majalla" pitchFamily="2" charset="-78"/>
                <a:cs typeface="Sakkal Majalla" pitchFamily="2" charset="-78"/>
              </a:rPr>
              <a:t>ان هذه التغيرات المادية والمعرفية مدفوعة بالتحول في عمليات صنع القرار في مجال الأمن، </a:t>
            </a:r>
            <a:r>
              <a:rPr lang="ar-DZ" sz="3600" dirty="0" smtClean="0">
                <a:latin typeface="Sakkal Majalla" pitchFamily="2" charset="-78"/>
                <a:cs typeface="Sakkal Majalla" pitchFamily="2" charset="-78"/>
              </a:rPr>
              <a:t>الأمر </a:t>
            </a:r>
            <a:r>
              <a:rPr lang="ar-DZ" sz="3600" dirty="0" smtClean="0">
                <a:latin typeface="Sakkal Majalla" pitchFamily="2" charset="-78"/>
                <a:cs typeface="Sakkal Majalla" pitchFamily="2" charset="-78"/>
              </a:rPr>
              <a:t>الذي يمنح الشركات الامنية الخاصة مزيدا من التأثير على السياسات </a:t>
            </a:r>
            <a:r>
              <a:rPr lang="ar-DZ" sz="3600" dirty="0" err="1" smtClean="0">
                <a:latin typeface="Sakkal Majalla" pitchFamily="2" charset="-78"/>
                <a:cs typeface="Sakkal Majalla" pitchFamily="2" charset="-78"/>
              </a:rPr>
              <a:t>العامة.</a:t>
            </a:r>
            <a:r>
              <a:rPr lang="ar-DZ" sz="3600" dirty="0" smtClean="0">
                <a:latin typeface="Sakkal Majalla" pitchFamily="2" charset="-78"/>
                <a:cs typeface="Sakkal Majalla" pitchFamily="2" charset="-78"/>
              </a:rPr>
              <a:t> </a:t>
            </a:r>
            <a:r>
              <a:rPr lang="ar-DZ" sz="3600" dirty="0" err="1" smtClean="0">
                <a:latin typeface="Sakkal Majalla" pitchFamily="2" charset="-78"/>
                <a:cs typeface="Sakkal Majalla" pitchFamily="2" charset="-78"/>
              </a:rPr>
              <a:t>بالاضافة</a:t>
            </a:r>
            <a:r>
              <a:rPr lang="ar-DZ" sz="3600" dirty="0" smtClean="0">
                <a:latin typeface="Sakkal Majalla" pitchFamily="2" charset="-78"/>
                <a:cs typeface="Sakkal Majalla" pitchFamily="2" charset="-78"/>
              </a:rPr>
              <a:t> الى الترتيبات حول اتخاذ القرارات الحكومية التي تتمحور حول الحكومات والبرلمانات </a:t>
            </a:r>
            <a:r>
              <a:rPr lang="ar-DZ" sz="3600" dirty="0" err="1" smtClean="0">
                <a:latin typeface="Sakkal Majalla" pitchFamily="2" charset="-78"/>
                <a:cs typeface="Sakkal Majalla" pitchFamily="2" charset="-78"/>
              </a:rPr>
              <a:t>الوطينة.</a:t>
            </a:r>
            <a:r>
              <a:rPr lang="ar-DZ" sz="3600" dirty="0" smtClean="0">
                <a:latin typeface="Sakkal Majalla" pitchFamily="2" charset="-78"/>
                <a:cs typeface="Sakkal Majalla" pitchFamily="2" charset="-78"/>
              </a:rPr>
              <a:t> تشكلت حاليا شبكة متنامية من العلاقات </a:t>
            </a:r>
            <a:r>
              <a:rPr lang="ar-DZ" sz="3600" dirty="0" smtClean="0">
                <a:latin typeface="Sakkal Majalla" pitchFamily="2" charset="-78"/>
                <a:cs typeface="Sakkal Majalla" pitchFamily="2" charset="-78"/>
              </a:rPr>
              <a:t>الرسمية </a:t>
            </a:r>
            <a:r>
              <a:rPr lang="ar-DZ" sz="3600" dirty="0" smtClean="0">
                <a:latin typeface="Sakkal Majalla" pitchFamily="2" charset="-78"/>
                <a:cs typeface="Sakkal Majalla" pitchFamily="2" charset="-78"/>
              </a:rPr>
              <a:t>مع الشركات الامنية الخاصة والمؤسسات الخيرية والمنظمات غير الحكومية على الصعيدين الوطني والدولي.</a:t>
            </a:r>
            <a:endParaRPr lang="fr-FR" sz="3600" dirty="0">
              <a:latin typeface="Sakkal Majalla" pitchFamily="2" charset="-78"/>
              <a:cs typeface="Sakkal Majalla"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40768"/>
            <a:ext cx="8784976" cy="4247317"/>
          </a:xfrm>
          <a:prstGeom prst="rect">
            <a:avLst/>
          </a:prstGeom>
        </p:spPr>
        <p:style>
          <a:lnRef idx="0">
            <a:scrgbClr r="0" g="0" b="0"/>
          </a:lnRef>
          <a:fillRef idx="1003">
            <a:schemeClr val="lt2"/>
          </a:fillRef>
          <a:effectRef idx="0">
            <a:scrgbClr r="0" g="0" b="0"/>
          </a:effectRef>
          <a:fontRef idx="major"/>
        </p:style>
        <p:txBody>
          <a:bodyPr wrap="square" rtlCol="0">
            <a:spAutoFit/>
          </a:bodyPr>
          <a:lstStyle/>
          <a:p>
            <a:endParaRPr lang="ar-DZ" dirty="0" smtClean="0"/>
          </a:p>
          <a:p>
            <a:pPr algn="just" rtl="1"/>
            <a:r>
              <a:rPr lang="ar-DZ" sz="2800" dirty="0" smtClean="0">
                <a:latin typeface="Sakkal Majalla" pitchFamily="2" charset="-78"/>
                <a:cs typeface="Sakkal Majalla" pitchFamily="2" charset="-78"/>
              </a:rPr>
              <a:t> تشكل الشركات الامنية والعسكرية الخاصة جزء من ما تطلق عليه آنا </a:t>
            </a:r>
            <a:r>
              <a:rPr lang="ar-DZ" sz="2800" dirty="0" err="1" smtClean="0">
                <a:latin typeface="Sakkal Majalla" pitchFamily="2" charset="-78"/>
                <a:cs typeface="Sakkal Majalla" pitchFamily="2" charset="-78"/>
              </a:rPr>
              <a:t>لياندر</a:t>
            </a:r>
            <a:r>
              <a:rPr lang="ar-DZ" sz="2800" dirty="0" smtClean="0">
                <a:latin typeface="Sakkal Majalla" pitchFamily="2" charset="-78"/>
                <a:cs typeface="Sakkal Majalla" pitchFamily="2" charset="-78"/>
              </a:rPr>
              <a:t> </a:t>
            </a:r>
            <a:r>
              <a:rPr lang="ar-DZ" sz="2800" dirty="0" err="1" smtClean="0">
                <a:latin typeface="Sakkal Majalla" pitchFamily="2" charset="-78"/>
                <a:cs typeface="Sakkal Majalla" pitchFamily="2" charset="-78"/>
              </a:rPr>
              <a:t>مصطلح </a:t>
            </a:r>
            <a:r>
              <a:rPr lang="ar-DZ" sz="2800" dirty="0" smtClean="0">
                <a:latin typeface="Sakkal Majalla" pitchFamily="2" charset="-78"/>
                <a:cs typeface="Sakkal Majalla" pitchFamily="2" charset="-78"/>
              </a:rPr>
              <a:t>– مجال </a:t>
            </a:r>
            <a:r>
              <a:rPr lang="ar-DZ" sz="2800" dirty="0" err="1" smtClean="0">
                <a:latin typeface="Sakkal Majalla" pitchFamily="2" charset="-78"/>
                <a:cs typeface="Sakkal Majalla" pitchFamily="2" charset="-78"/>
              </a:rPr>
              <a:t>الامن-</a:t>
            </a:r>
            <a:r>
              <a:rPr lang="ar-DZ" sz="2800" dirty="0" smtClean="0">
                <a:latin typeface="Sakkal Majalla" pitchFamily="2" charset="-78"/>
                <a:cs typeface="Sakkal Majalla" pitchFamily="2" charset="-78"/>
              </a:rPr>
              <a:t> </a:t>
            </a:r>
            <a:r>
              <a:rPr lang="fr-FR" sz="2800" dirty="0" smtClean="0">
                <a:latin typeface="Sakkal Majalla" pitchFamily="2" charset="-78"/>
                <a:cs typeface="Sakkal Majalla" pitchFamily="2" charset="-78"/>
              </a:rPr>
              <a:t> the </a:t>
            </a:r>
            <a:r>
              <a:rPr lang="fr-FR" sz="2800" dirty="0" err="1" smtClean="0">
                <a:latin typeface="Sakkal Majalla" pitchFamily="2" charset="-78"/>
                <a:cs typeface="Sakkal Majalla" pitchFamily="2" charset="-78"/>
              </a:rPr>
              <a:t>field</a:t>
            </a:r>
            <a:r>
              <a:rPr lang="fr-FR" sz="2800" dirty="0" smtClean="0">
                <a:latin typeface="Sakkal Majalla" pitchFamily="2" charset="-78"/>
                <a:cs typeface="Sakkal Majalla" pitchFamily="2" charset="-78"/>
              </a:rPr>
              <a:t> of </a:t>
            </a:r>
            <a:r>
              <a:rPr lang="fr-FR" sz="2800" dirty="0" err="1" smtClean="0">
                <a:latin typeface="Sakkal Majalla" pitchFamily="2" charset="-78"/>
                <a:cs typeface="Sakkal Majalla" pitchFamily="2" charset="-78"/>
              </a:rPr>
              <a:t>security</a:t>
            </a:r>
            <a:r>
              <a:rPr lang="ar-DZ" sz="2800" dirty="0" smtClean="0">
                <a:latin typeface="Sakkal Majalla" pitchFamily="2" charset="-78"/>
                <a:cs typeface="Sakkal Majalla" pitchFamily="2" charset="-78"/>
              </a:rPr>
              <a:t> أو </a:t>
            </a:r>
            <a:r>
              <a:rPr lang="ar-DZ" sz="2800" dirty="0" err="1" smtClean="0">
                <a:latin typeface="Sakkal Majalla" pitchFamily="2" charset="-78"/>
                <a:cs typeface="Sakkal Majalla" pitchFamily="2" charset="-78"/>
              </a:rPr>
              <a:t>ماسمته</a:t>
            </a:r>
            <a:r>
              <a:rPr lang="ar-DZ" sz="2800" dirty="0" smtClean="0">
                <a:latin typeface="Sakkal Majalla" pitchFamily="2" charset="-78"/>
                <a:cs typeface="Sakkal Majalla" pitchFamily="2" charset="-78"/>
              </a:rPr>
              <a:t> </a:t>
            </a:r>
            <a:r>
              <a:rPr lang="ar-DZ" sz="2800" dirty="0" err="1" smtClean="0">
                <a:latin typeface="Sakkal Majalla" pitchFamily="2" charset="-78"/>
                <a:cs typeface="Sakkal Majalla" pitchFamily="2" charset="-78"/>
              </a:rPr>
              <a:t>ريتا</a:t>
            </a:r>
            <a:r>
              <a:rPr lang="ar-DZ" sz="2800" dirty="0" smtClean="0">
                <a:latin typeface="Sakkal Majalla" pitchFamily="2" charset="-78"/>
                <a:cs typeface="Sakkal Majalla" pitchFamily="2" charset="-78"/>
              </a:rPr>
              <a:t> </a:t>
            </a:r>
            <a:r>
              <a:rPr lang="ar-DZ" sz="2800" dirty="0" err="1" smtClean="0">
                <a:latin typeface="Sakkal Majalla" pitchFamily="2" charset="-78"/>
                <a:cs typeface="Sakkal Majalla" pitchFamily="2" charset="-78"/>
              </a:rPr>
              <a:t>ابراهامسن</a:t>
            </a:r>
            <a:r>
              <a:rPr lang="ar-DZ" sz="2800" dirty="0" smtClean="0">
                <a:latin typeface="Sakkal Majalla" pitchFamily="2" charset="-78"/>
                <a:cs typeface="Sakkal Majalla" pitchFamily="2" charset="-78"/>
              </a:rPr>
              <a:t> بالتجمعات الامنية العالمية </a:t>
            </a:r>
            <a:r>
              <a:rPr lang="fr-FR" sz="2800" dirty="0" smtClean="0">
                <a:latin typeface="Sakkal Majalla" pitchFamily="2" charset="-78"/>
                <a:cs typeface="Sakkal Majalla" pitchFamily="2" charset="-78"/>
              </a:rPr>
              <a:t> Global </a:t>
            </a:r>
            <a:r>
              <a:rPr lang="fr-FR" sz="2800" dirty="0" err="1" smtClean="0">
                <a:latin typeface="Sakkal Majalla" pitchFamily="2" charset="-78"/>
                <a:cs typeface="Sakkal Majalla" pitchFamily="2" charset="-78"/>
              </a:rPr>
              <a:t>security</a:t>
            </a:r>
            <a:r>
              <a:rPr lang="fr-FR" sz="2800" dirty="0" smtClean="0">
                <a:latin typeface="Sakkal Majalla" pitchFamily="2" charset="-78"/>
                <a:cs typeface="Sakkal Majalla" pitchFamily="2" charset="-78"/>
              </a:rPr>
              <a:t> assemblages</a:t>
            </a:r>
            <a:r>
              <a:rPr lang="ar-DZ" sz="2800" dirty="0" smtClean="0">
                <a:latin typeface="Sakkal Majalla" pitchFamily="2" charset="-78"/>
                <a:cs typeface="Sakkal Majalla" pitchFamily="2" charset="-78"/>
              </a:rPr>
              <a:t> من العناصر </a:t>
            </a:r>
            <a:r>
              <a:rPr lang="ar-DZ" sz="2800" dirty="0" err="1" smtClean="0">
                <a:latin typeface="Sakkal Majalla" pitchFamily="2" charset="-78"/>
                <a:cs typeface="Sakkal Majalla" pitchFamily="2" charset="-78"/>
              </a:rPr>
              <a:t>المتاصة</a:t>
            </a:r>
            <a:r>
              <a:rPr lang="ar-DZ" sz="2800" dirty="0" smtClean="0">
                <a:latin typeface="Sakkal Majalla" pitchFamily="2" charset="-78"/>
                <a:cs typeface="Sakkal Majalla" pitchFamily="2" charset="-78"/>
              </a:rPr>
              <a:t> في هذه المفاهيم فهم الامن على نحو متزايد من جانب الفواعل التي تتقاطع مع الحدود </a:t>
            </a:r>
            <a:r>
              <a:rPr lang="ar-DZ" sz="2800" dirty="0" err="1" smtClean="0">
                <a:latin typeface="Sakkal Majalla" pitchFamily="2" charset="-78"/>
                <a:cs typeface="Sakkal Majalla" pitchFamily="2" charset="-78"/>
              </a:rPr>
              <a:t>الوطنيةوالدولية.</a:t>
            </a:r>
            <a:r>
              <a:rPr lang="ar-DZ" sz="2800" dirty="0" smtClean="0">
                <a:latin typeface="Sakkal Majalla" pitchFamily="2" charset="-78"/>
                <a:cs typeface="Sakkal Majalla" pitchFamily="2" charset="-78"/>
              </a:rPr>
              <a:t> خاصة بعد أن طورت هذه الشركات  قدراتها في العمل على الصعيد العالمي،  على سبيل المثال، تشارك في تدريك الشرطة عبر العالم بعقود تبلغ قيمتها اكثر من 250000 جنيه استرليني، وتشارك ايضا في عمليات ازالة الالغام عبر العالم.كما تقوم بادوار الحماية للمنشآت والشركات الكبرى مثل شركات التنقيب الى جانب مشاريع اعادة الاعمار و احلال السلام </a:t>
            </a:r>
            <a:r>
              <a:rPr lang="ar-DZ" sz="2800" dirty="0" err="1" smtClean="0">
                <a:latin typeface="Sakkal Majalla" pitchFamily="2" charset="-78"/>
                <a:cs typeface="Sakkal Majalla" pitchFamily="2" charset="-78"/>
              </a:rPr>
              <a:t>بافريقيا.</a:t>
            </a:r>
            <a:endParaRPr lang="fr-FR" sz="2800" dirty="0">
              <a:latin typeface="Sakkal Majalla" pitchFamily="2" charset="-78"/>
              <a:cs typeface="Sakkal Majalla" pitchFamily="2" charset="-78"/>
            </a:endParaRPr>
          </a:p>
        </p:txBody>
      </p:sp>
      <p:sp>
        <p:nvSpPr>
          <p:cNvPr id="3" name="Rectangle 2"/>
          <p:cNvSpPr/>
          <p:nvPr/>
        </p:nvSpPr>
        <p:spPr>
          <a:xfrm>
            <a:off x="56179" y="260648"/>
            <a:ext cx="9031640" cy="646331"/>
          </a:xfrm>
          <a:prstGeom prst="rect">
            <a:avLst/>
          </a:prstGeom>
          <a:solidFill>
            <a:srgbClr val="92D050"/>
          </a:solidFill>
        </p:spPr>
        <p:txBody>
          <a:bodyPr wrap="square" lIns="91440" tIns="45720" rIns="91440" bIns="45720">
            <a:prstTxWarp prst="textChevron">
              <a:avLst/>
            </a:prstTxWarp>
            <a:spAutoFit/>
          </a:bodyPr>
          <a:lstStyle/>
          <a:p>
            <a:pPr algn="ctr"/>
            <a:r>
              <a:rPr lang="ar-DZ" sz="3600" b="1" dirty="0" smtClean="0">
                <a:solidFill>
                  <a:srgbClr val="FFFF00"/>
                </a:solidFill>
                <a:latin typeface="Sakkal Majalla" pitchFamily="2" charset="-78"/>
                <a:cs typeface="Sakkal Majalla" pitchFamily="2" charset="-78"/>
              </a:rPr>
              <a:t>الشركات الأمنية والعسكرية الخاصة كفاعل في </a:t>
            </a:r>
            <a:r>
              <a:rPr lang="ar-DZ" sz="3600" b="1" dirty="0" err="1" smtClean="0">
                <a:solidFill>
                  <a:srgbClr val="FFFF00"/>
                </a:solidFill>
                <a:latin typeface="Sakkal Majalla" pitchFamily="2" charset="-78"/>
                <a:cs typeface="Sakkal Majalla" pitchFamily="2" charset="-78"/>
              </a:rPr>
              <a:t>الحوكمة</a:t>
            </a:r>
            <a:r>
              <a:rPr lang="ar-DZ" sz="3600" b="1" dirty="0" smtClean="0">
                <a:solidFill>
                  <a:srgbClr val="FFFF00"/>
                </a:solidFill>
                <a:latin typeface="Sakkal Majalla" pitchFamily="2" charset="-78"/>
                <a:cs typeface="Sakkal Majalla" pitchFamily="2" charset="-78"/>
              </a:rPr>
              <a:t> </a:t>
            </a:r>
            <a:r>
              <a:rPr lang="ar-DZ" sz="3600" b="1" dirty="0" smtClean="0">
                <a:solidFill>
                  <a:srgbClr val="FFFF00"/>
                </a:solidFill>
                <a:latin typeface="Sakkal Majalla" pitchFamily="2" charset="-78"/>
                <a:cs typeface="Sakkal Majalla" pitchFamily="2" charset="-78"/>
              </a:rPr>
              <a:t>الامنية</a:t>
            </a:r>
            <a:endParaRPr lang="fr-FR" sz="3600" b="1" dirty="0">
              <a:solidFill>
                <a:srgbClr val="FFFF00"/>
              </a:solidFill>
              <a:latin typeface="Sakkal Majalla" pitchFamily="2" charset="-78"/>
              <a:cs typeface="Sakkal Majalla"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0544" y="188640"/>
            <a:ext cx="8062912" cy="1080119"/>
          </a:xfrm>
        </p:spPr>
        <p:txBody>
          <a:bodyPr>
            <a:normAutofit/>
          </a:bodyPr>
          <a:lstStyle/>
          <a:p>
            <a:pPr algn="ctr"/>
            <a:r>
              <a:rPr lang="ar-DZ" sz="5400" dirty="0" smtClean="0">
                <a:latin typeface="Arabic Typesetting" pitchFamily="66" charset="-78"/>
                <a:cs typeface="Arabic Typesetting" pitchFamily="66" charset="-78"/>
              </a:rPr>
              <a:t>في مفهوم </a:t>
            </a:r>
            <a:r>
              <a:rPr lang="ar-DZ" sz="5400" dirty="0" err="1" smtClean="0">
                <a:latin typeface="Arabic Typesetting" pitchFamily="66" charset="-78"/>
                <a:cs typeface="Arabic Typesetting" pitchFamily="66" charset="-78"/>
              </a:rPr>
              <a:t>الحوكمة</a:t>
            </a:r>
            <a:r>
              <a:rPr lang="ar-DZ" sz="5400" dirty="0" smtClean="0">
                <a:latin typeface="Arabic Typesetting" pitchFamily="66" charset="-78"/>
                <a:cs typeface="Arabic Typesetting" pitchFamily="66" charset="-78"/>
              </a:rPr>
              <a:t> الأمنية العالمية </a:t>
            </a:r>
            <a:r>
              <a:rPr lang="ar-DZ" sz="5400" dirty="0" err="1" smtClean="0">
                <a:latin typeface="Arabic Typesetting" pitchFamily="66" charset="-78"/>
                <a:cs typeface="Arabic Typesetting" pitchFamily="66" charset="-78"/>
              </a:rPr>
              <a:t>واشكالياتها</a:t>
            </a:r>
            <a:endParaRPr lang="fr-FR" sz="5400" dirty="0">
              <a:latin typeface="Arabic Typesetting" pitchFamily="66" charset="-78"/>
              <a:cs typeface="Arabic Typesetting" pitchFamily="66" charset="-78"/>
            </a:endParaRPr>
          </a:p>
        </p:txBody>
      </p:sp>
      <p:sp>
        <p:nvSpPr>
          <p:cNvPr id="3" name="Sous-titre 2"/>
          <p:cNvSpPr>
            <a:spLocks noGrp="1"/>
          </p:cNvSpPr>
          <p:nvPr>
            <p:ph type="subTitle" idx="1"/>
          </p:nvPr>
        </p:nvSpPr>
        <p:spPr>
          <a:xfrm>
            <a:off x="323528" y="1484784"/>
            <a:ext cx="8568952" cy="3456384"/>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r>
              <a:rPr lang="ar-DZ" sz="14400" dirty="0" smtClean="0">
                <a:solidFill>
                  <a:schemeClr val="bg1"/>
                </a:solidFill>
                <a:latin typeface="Sakkal Majalla" pitchFamily="2" charset="-78"/>
                <a:cs typeface="Sakkal Majalla" pitchFamily="2" charset="-78"/>
              </a:rPr>
              <a:t>في العقدين الأخيرين، حقل </a:t>
            </a:r>
            <a:r>
              <a:rPr lang="ar-DZ" sz="14400" dirty="0" err="1" smtClean="0">
                <a:solidFill>
                  <a:schemeClr val="bg1"/>
                </a:solidFill>
                <a:latin typeface="Sakkal Majalla" pitchFamily="2" charset="-78"/>
                <a:cs typeface="Sakkal Majalla" pitchFamily="2" charset="-78"/>
              </a:rPr>
              <a:t>الحوكمة</a:t>
            </a:r>
            <a:r>
              <a:rPr lang="ar-DZ" sz="14400" dirty="0" smtClean="0">
                <a:solidFill>
                  <a:schemeClr val="bg1"/>
                </a:solidFill>
                <a:latin typeface="Sakkal Majalla" pitchFamily="2" charset="-78"/>
                <a:cs typeface="Sakkal Majalla" pitchFamily="2" charset="-78"/>
              </a:rPr>
              <a:t> الامنية العالمية انتقل الى حد بعيد من مساءلة اشكاليات تتعلق بالحرب والسلم، وديناميكيا القوى بين الدول، الى تحمل عبء البحث في التغير المناخي، الهجرة، الفقر، الوقاية الصحية، الجرائم المنظمة، الارهاب الدولي </a:t>
            </a:r>
            <a:r>
              <a:rPr lang="ar-DZ" sz="14400" dirty="0" err="1" smtClean="0">
                <a:solidFill>
                  <a:schemeClr val="bg1"/>
                </a:solidFill>
                <a:latin typeface="Sakkal Majalla" pitchFamily="2" charset="-78"/>
                <a:cs typeface="Sakkal Majalla" pitchFamily="2" charset="-78"/>
              </a:rPr>
              <a:t>كاجندة</a:t>
            </a:r>
            <a:r>
              <a:rPr lang="ar-DZ" sz="14400" dirty="0" smtClean="0">
                <a:solidFill>
                  <a:schemeClr val="bg1"/>
                </a:solidFill>
                <a:latin typeface="Sakkal Majalla" pitchFamily="2" charset="-78"/>
                <a:cs typeface="Sakkal Majalla" pitchFamily="2" charset="-78"/>
              </a:rPr>
              <a:t> جديدة تحمل معها مخاوف طويلة الامد حول استخدام القوة، التوسع النووي، الاستراتيجيات العسكرية، الذكاء الصناعي وتقاسم الموارد.</a:t>
            </a:r>
          </a:p>
          <a:p>
            <a:r>
              <a:rPr lang="ar-DZ" dirty="0" err="1" smtClean="0">
                <a:solidFill>
                  <a:schemeClr val="bg1"/>
                </a:solidFill>
                <a:latin typeface="Arabic Typesetting" pitchFamily="66" charset="-78"/>
                <a:cs typeface="Arabic Typesetting" pitchFamily="66" charset="-78"/>
              </a:rPr>
              <a:t>؟</a:t>
            </a:r>
            <a:endParaRPr lang="fr-FR" dirty="0">
              <a:solidFill>
                <a:schemeClr val="bg1"/>
              </a:solidFill>
              <a:latin typeface="Arabic Typesetting" pitchFamily="66" charset="-78"/>
              <a:cs typeface="Arabic Typesetting" pitchFamily="66"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328592"/>
          </a:xfrm>
        </p:spPr>
        <p:style>
          <a:lnRef idx="1">
            <a:schemeClr val="accent5"/>
          </a:lnRef>
          <a:fillRef idx="2">
            <a:schemeClr val="accent5"/>
          </a:fillRef>
          <a:effectRef idx="1">
            <a:schemeClr val="accent5"/>
          </a:effectRef>
          <a:fontRef idx="minor">
            <a:schemeClr val="dk1"/>
          </a:fontRef>
        </p:style>
        <p:txBody>
          <a:bodyPr>
            <a:noAutofit/>
          </a:bodyPr>
          <a:lstStyle/>
          <a:p>
            <a:pPr algn="r" rtl="1"/>
            <a:r>
              <a:rPr lang="ar-DZ" sz="4000" dirty="0" smtClean="0">
                <a:latin typeface="Arabic Typesetting" pitchFamily="66" charset="-78"/>
                <a:cs typeface="Arabic Typesetting" pitchFamily="66" charset="-78"/>
              </a:rPr>
              <a:t>تعتبر </a:t>
            </a:r>
            <a:r>
              <a:rPr lang="ar-DZ" sz="4000" dirty="0" err="1" smtClean="0">
                <a:latin typeface="Arabic Typesetting" pitchFamily="66" charset="-78"/>
                <a:cs typeface="Arabic Typesetting" pitchFamily="66" charset="-78"/>
              </a:rPr>
              <a:t>الحوكمة</a:t>
            </a:r>
            <a:r>
              <a:rPr lang="ar-DZ" sz="4000" dirty="0" smtClean="0">
                <a:latin typeface="Arabic Typesetting" pitchFamily="66" charset="-78"/>
                <a:cs typeface="Arabic Typesetting" pitchFamily="66" charset="-78"/>
              </a:rPr>
              <a:t> الأمنية العالمية مجال مهم لدراسات الأمن الدولي للأسباب </a:t>
            </a:r>
            <a:r>
              <a:rPr lang="ar-DZ" sz="4000" dirty="0" err="1" smtClean="0">
                <a:latin typeface="Arabic Typesetting" pitchFamily="66" charset="-78"/>
                <a:cs typeface="Arabic Typesetting" pitchFamily="66" charset="-78"/>
              </a:rPr>
              <a:t>التالية:</a:t>
            </a:r>
            <a:endParaRPr lang="ar-DZ" sz="4000" dirty="0" smtClean="0">
              <a:latin typeface="Arabic Typesetting" pitchFamily="66" charset="-78"/>
              <a:cs typeface="Arabic Typesetting" pitchFamily="66" charset="-78"/>
            </a:endParaRPr>
          </a:p>
          <a:p>
            <a:pPr algn="r" rtl="1"/>
            <a:r>
              <a:rPr lang="ar-DZ" sz="4000" dirty="0" smtClean="0">
                <a:latin typeface="Arabic Typesetting" pitchFamily="66" charset="-78"/>
                <a:cs typeface="Arabic Typesetting" pitchFamily="66" charset="-78"/>
              </a:rPr>
              <a:t>تتطلب التهديدات دون- الوطنية وعبر </a:t>
            </a:r>
            <a:r>
              <a:rPr lang="ar-DZ" sz="4000" dirty="0" err="1" smtClean="0">
                <a:latin typeface="Arabic Typesetting" pitchFamily="66" charset="-78"/>
                <a:cs typeface="Arabic Typesetting" pitchFamily="66" charset="-78"/>
              </a:rPr>
              <a:t>الوطنية </a:t>
            </a:r>
            <a:r>
              <a:rPr lang="ar-DZ" sz="4000" dirty="0" smtClean="0">
                <a:latin typeface="Arabic Typesetting" pitchFamily="66" charset="-78"/>
                <a:cs typeface="Arabic Typesetting" pitchFamily="66" charset="-78"/>
              </a:rPr>
              <a:t>- مثل الحروب الأهلية والتطهير العرقي والجريمة عبر الوطنية </a:t>
            </a:r>
            <a:r>
              <a:rPr lang="ar-DZ" sz="4000" dirty="0" err="1" smtClean="0">
                <a:latin typeface="Arabic Typesetting" pitchFamily="66" charset="-78"/>
                <a:cs typeface="Arabic Typesetting" pitchFamily="66" charset="-78"/>
              </a:rPr>
              <a:t>والإرهاب </a:t>
            </a:r>
            <a:r>
              <a:rPr lang="ar-DZ" sz="4000" dirty="0" smtClean="0">
                <a:latin typeface="Arabic Typesetting" pitchFamily="66" charset="-78"/>
                <a:cs typeface="Arabic Typesetting" pitchFamily="66" charset="-78"/>
              </a:rPr>
              <a:t>- تعريفاً أوسع للأمن يشمل الأشخاص وكذلك الدول.</a:t>
            </a:r>
          </a:p>
          <a:p>
            <a:pPr algn="r" rtl="1"/>
            <a:r>
              <a:rPr lang="ar-DZ" sz="4000" dirty="0" smtClean="0">
                <a:latin typeface="Arabic Typesetting" pitchFamily="66" charset="-78"/>
                <a:cs typeface="Arabic Typesetting" pitchFamily="66" charset="-78"/>
              </a:rPr>
              <a:t> تقوم الفواعل من غير الدول بأدوار حاسمة في توفير الأمن الذي يتراوح بين المساعدات الإنسانية والخدمات العسكرية.</a:t>
            </a:r>
            <a:endParaRPr lang="fr-FR" sz="4000" dirty="0">
              <a:latin typeface="Arabic Typesetting" pitchFamily="66" charset="-78"/>
              <a:cs typeface="Arabic Typesetting" pitchFamily="66"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764704"/>
            <a:ext cx="8229600" cy="5743111"/>
          </a:xfrm>
          <a:prstGeom prst="rect">
            <a:avLst/>
          </a:prstGeom>
        </p:spPr>
        <p:txBody>
          <a:bodyPr wrap="square">
            <a:spAutoFit/>
          </a:bodyPr>
          <a:lstStyle/>
          <a:p>
            <a:pPr algn="r" rtl="1"/>
            <a:r>
              <a:rPr lang="ar-DZ" sz="3600" dirty="0" smtClean="0">
                <a:latin typeface="Arabic Typesetting" pitchFamily="66" charset="-78"/>
                <a:cs typeface="Arabic Typesetting" pitchFamily="66" charset="-78"/>
              </a:rPr>
              <a:t>الاهتمام </a:t>
            </a:r>
            <a:r>
              <a:rPr lang="ar-DZ" sz="3600" dirty="0" smtClean="0">
                <a:latin typeface="Arabic Typesetting" pitchFamily="66" charset="-78"/>
                <a:cs typeface="Arabic Typesetting" pitchFamily="66" charset="-78"/>
              </a:rPr>
              <a:t>الجوهري بمجال الأمن يرتبط </a:t>
            </a:r>
            <a:r>
              <a:rPr lang="ar-DZ" sz="3600" dirty="0" smtClean="0">
                <a:latin typeface="Arabic Typesetting" pitchFamily="66" charset="-78"/>
                <a:cs typeface="Arabic Typesetting" pitchFamily="66" charset="-78"/>
              </a:rPr>
              <a:t>هنا عبر مساءلة القدرة على الاستجابة </a:t>
            </a:r>
            <a:r>
              <a:rPr lang="ar-DZ" sz="3600" dirty="0" smtClean="0">
                <a:latin typeface="Arabic Typesetting" pitchFamily="66" charset="-78"/>
                <a:cs typeface="Arabic Typesetting" pitchFamily="66" charset="-78"/>
              </a:rPr>
              <a:t>للتغير في سياق </a:t>
            </a:r>
            <a:r>
              <a:rPr lang="ar-DZ" sz="3600" dirty="0" err="1" smtClean="0">
                <a:latin typeface="Arabic Typesetting" pitchFamily="66" charset="-78"/>
                <a:cs typeface="Arabic Typesetting" pitchFamily="66" charset="-78"/>
              </a:rPr>
              <a:t>الحوكمة</a:t>
            </a:r>
            <a:r>
              <a:rPr lang="ar-DZ" sz="3600" dirty="0" smtClean="0">
                <a:latin typeface="Arabic Typesetting" pitchFamily="66" charset="-78"/>
                <a:cs typeface="Arabic Typesetting" pitchFamily="66" charset="-78"/>
              </a:rPr>
              <a:t> العالمية، وتحديدا </a:t>
            </a:r>
            <a:r>
              <a:rPr lang="ar-DZ" sz="3600" dirty="0" smtClean="0">
                <a:latin typeface="Arabic Typesetting" pitchFamily="66" charset="-78"/>
                <a:cs typeface="Arabic Typesetting" pitchFamily="66" charset="-78"/>
              </a:rPr>
              <a:t>بعملية دمج نظام قديم بآليات </a:t>
            </a:r>
            <a:r>
              <a:rPr lang="ar-DZ" sz="3600" dirty="0" err="1" smtClean="0">
                <a:latin typeface="Arabic Typesetting" pitchFamily="66" charset="-78"/>
                <a:cs typeface="Arabic Typesetting" pitchFamily="66" charset="-78"/>
              </a:rPr>
              <a:t>حوكمية</a:t>
            </a:r>
            <a:r>
              <a:rPr lang="ar-DZ" sz="3600" dirty="0" smtClean="0">
                <a:latin typeface="Arabic Typesetting" pitchFamily="66" charset="-78"/>
                <a:cs typeface="Arabic Typesetting" pitchFamily="66" charset="-78"/>
              </a:rPr>
              <a:t>- غير </a:t>
            </a:r>
            <a:r>
              <a:rPr lang="ar-DZ" sz="3600" dirty="0" err="1" smtClean="0">
                <a:latin typeface="Arabic Typesetting" pitchFamily="66" charset="-78"/>
                <a:cs typeface="Arabic Typesetting" pitchFamily="66" charset="-78"/>
              </a:rPr>
              <a:t>تقليدية-.</a:t>
            </a:r>
            <a:endParaRPr lang="ar-DZ" sz="3600" dirty="0" smtClean="0">
              <a:latin typeface="Arabic Typesetting" pitchFamily="66" charset="-78"/>
              <a:cs typeface="Arabic Typesetting" pitchFamily="66" charset="-78"/>
            </a:endParaRPr>
          </a:p>
          <a:p>
            <a:pPr algn="r" rtl="1"/>
            <a:r>
              <a:rPr lang="ar-DZ" sz="3600" dirty="0" err="1" smtClean="0">
                <a:latin typeface="Arabic Typesetting" pitchFamily="66" charset="-78"/>
                <a:cs typeface="Arabic Typesetting" pitchFamily="66" charset="-78"/>
              </a:rPr>
              <a:t>فماهو</a:t>
            </a:r>
            <a:r>
              <a:rPr lang="ar-DZ" sz="3600" dirty="0" smtClean="0">
                <a:latin typeface="Arabic Typesetting" pitchFamily="66" charset="-78"/>
                <a:cs typeface="Arabic Typesetting" pitchFamily="66" charset="-78"/>
              </a:rPr>
              <a:t> حجم ونوع الوكالة </a:t>
            </a:r>
            <a:r>
              <a:rPr lang="fr-FR" sz="3600" dirty="0" err="1" smtClean="0">
                <a:latin typeface="Arabic Typesetting" pitchFamily="66" charset="-78"/>
                <a:cs typeface="Arabic Typesetting" pitchFamily="66" charset="-78"/>
              </a:rPr>
              <a:t>agency</a:t>
            </a:r>
            <a:r>
              <a:rPr lang="ar-DZ" sz="3600" dirty="0" smtClean="0">
                <a:latin typeface="Arabic Typesetting" pitchFamily="66" charset="-78"/>
                <a:cs typeface="Arabic Typesetting" pitchFamily="66" charset="-78"/>
              </a:rPr>
              <a:t> التي </a:t>
            </a:r>
            <a:r>
              <a:rPr lang="ar-DZ" sz="3600" dirty="0" err="1" smtClean="0">
                <a:latin typeface="Arabic Typesetting" pitchFamily="66" charset="-78"/>
                <a:cs typeface="Arabic Typesetting" pitchFamily="66" charset="-78"/>
              </a:rPr>
              <a:t>يمكن </a:t>
            </a:r>
            <a:r>
              <a:rPr lang="ar-DZ" sz="3600" dirty="0" smtClean="0">
                <a:latin typeface="Arabic Typesetting" pitchFamily="66" charset="-78"/>
                <a:cs typeface="Arabic Typesetting" pitchFamily="66" charset="-78"/>
              </a:rPr>
              <a:t>– أو ينبغي- تعيينها لحركية الشبكات والشراكات </a:t>
            </a:r>
            <a:r>
              <a:rPr lang="ar-DZ" sz="3600" dirty="0" err="1" smtClean="0">
                <a:latin typeface="Arabic Typesetting" pitchFamily="66" charset="-78"/>
                <a:cs typeface="Arabic Typesetting" pitchFamily="66" charset="-78"/>
              </a:rPr>
              <a:t>الحوكمية</a:t>
            </a:r>
            <a:r>
              <a:rPr lang="ar-DZ" sz="3600" dirty="0" smtClean="0">
                <a:latin typeface="Arabic Typesetting" pitchFamily="66" charset="-78"/>
                <a:cs typeface="Arabic Typesetting" pitchFamily="66" charset="-78"/>
              </a:rPr>
              <a:t> الرسمية و غير الرسمية للفواعل من القطاعين العام والخاص.والتي تضع وتطور وتنفذ قواعد سلوك الشؤون  </a:t>
            </a:r>
            <a:r>
              <a:rPr lang="ar-DZ" sz="3600" dirty="0" err="1" smtClean="0">
                <a:latin typeface="Arabic Typesetting" pitchFamily="66" charset="-78"/>
                <a:cs typeface="Arabic Typesetting" pitchFamily="66" charset="-78"/>
              </a:rPr>
              <a:t>العالمية؟</a:t>
            </a:r>
            <a:r>
              <a:rPr lang="ar-DZ" sz="3600" dirty="0" smtClean="0">
                <a:latin typeface="Arabic Typesetting" pitchFamily="66" charset="-78"/>
                <a:cs typeface="Arabic Typesetting" pitchFamily="66" charset="-78"/>
              </a:rPr>
              <a:t>  كيف تتحدى المؤسسات الحالية </a:t>
            </a:r>
            <a:r>
              <a:rPr lang="ar-DZ" sz="3600" dirty="0" err="1" smtClean="0">
                <a:latin typeface="Arabic Typesetting" pitchFamily="66" charset="-78"/>
                <a:cs typeface="Arabic Typesetting" pitchFamily="66" charset="-78"/>
              </a:rPr>
              <a:t>للحوكمة</a:t>
            </a:r>
            <a:r>
              <a:rPr lang="ar-DZ" sz="3600" dirty="0" smtClean="0">
                <a:latin typeface="Arabic Typesetting" pitchFamily="66" charset="-78"/>
                <a:cs typeface="Arabic Typesetting" pitchFamily="66" charset="-78"/>
              </a:rPr>
              <a:t> الأمنية العالمية العديد من المشاكل المعاصرة مثل الحروب الاهلية، نشوء التهديدات عبر </a:t>
            </a:r>
            <a:r>
              <a:rPr lang="ar-DZ" sz="3600" dirty="0" err="1" smtClean="0">
                <a:latin typeface="Arabic Typesetting" pitchFamily="66" charset="-78"/>
                <a:cs typeface="Arabic Typesetting" pitchFamily="66" charset="-78"/>
              </a:rPr>
              <a:t>الحوكمية</a:t>
            </a:r>
            <a:r>
              <a:rPr lang="ar-DZ" sz="3600" dirty="0" smtClean="0">
                <a:latin typeface="Arabic Typesetting" pitchFamily="66" charset="-78"/>
                <a:cs typeface="Arabic Typesetting" pitchFamily="66" charset="-78"/>
              </a:rPr>
              <a:t>، تحويل الحقائق </a:t>
            </a:r>
            <a:r>
              <a:rPr lang="ar-DZ" sz="3600" dirty="0" err="1" smtClean="0">
                <a:latin typeface="Arabic Typesetting" pitchFamily="66" charset="-78"/>
                <a:cs typeface="Arabic Typesetting" pitchFamily="66" charset="-78"/>
              </a:rPr>
              <a:t>الجيوسياسية</a:t>
            </a:r>
            <a:r>
              <a:rPr lang="ar-DZ" sz="3600" dirty="0" smtClean="0">
                <a:latin typeface="Arabic Typesetting" pitchFamily="66" charset="-78"/>
                <a:cs typeface="Arabic Typesetting" pitchFamily="66" charset="-78"/>
              </a:rPr>
              <a:t>، إلى جانب المشهد البيئي المتطور </a:t>
            </a:r>
            <a:r>
              <a:rPr lang="ar-DZ" sz="3600" dirty="0" err="1" smtClean="0">
                <a:latin typeface="Arabic Typesetting" pitchFamily="66" charset="-78"/>
                <a:cs typeface="Arabic Typesetting" pitchFamily="66" charset="-78"/>
              </a:rPr>
              <a:t>والاوبئة</a:t>
            </a:r>
            <a:r>
              <a:rPr lang="ar-DZ" sz="3600" dirty="0" smtClean="0">
                <a:latin typeface="Arabic Typesetting" pitchFamily="66" charset="-78"/>
                <a:cs typeface="Arabic Typesetting" pitchFamily="66" charset="-78"/>
              </a:rPr>
              <a:t> الصحية والمخاوف بشأن الغذاء </a:t>
            </a:r>
            <a:r>
              <a:rPr lang="ar-DZ" sz="3600" dirty="0" err="1" smtClean="0">
                <a:latin typeface="Arabic Typesetting" pitchFamily="66" charset="-78"/>
                <a:cs typeface="Arabic Typesetting" pitchFamily="66" charset="-78"/>
              </a:rPr>
              <a:t>والطاقة؟</a:t>
            </a:r>
            <a:r>
              <a:rPr lang="ar-DZ" sz="3600" dirty="0" smtClean="0">
                <a:latin typeface="Arabic Typesetting" pitchFamily="66" charset="-78"/>
                <a:cs typeface="Arabic Typesetting" pitchFamily="66" charset="-78"/>
              </a:rPr>
              <a:t> </a:t>
            </a:r>
            <a:r>
              <a:rPr lang="ar-DZ" sz="3600" dirty="0" err="1" smtClean="0">
                <a:latin typeface="Arabic Typesetting" pitchFamily="66" charset="-78"/>
                <a:cs typeface="Arabic Typesetting" pitchFamily="66" charset="-78"/>
              </a:rPr>
              <a:t>وماهو</a:t>
            </a:r>
            <a:r>
              <a:rPr lang="ar-DZ" sz="3600" dirty="0" smtClean="0">
                <a:latin typeface="Arabic Typesetting" pitchFamily="66" charset="-78"/>
                <a:cs typeface="Arabic Typesetting" pitchFamily="66" charset="-78"/>
              </a:rPr>
              <a:t> مدى التأثير؟</a:t>
            </a:r>
            <a:endParaRPr lang="fr-F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39552" y="908720"/>
            <a:ext cx="8280920" cy="452431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r" rtl="1"/>
            <a:r>
              <a:rPr lang="ar-DZ" sz="3200" dirty="0" smtClean="0">
                <a:latin typeface="Sakkal Majalla" pitchFamily="2" charset="-78"/>
                <a:cs typeface="Sakkal Majalla" pitchFamily="2" charset="-78"/>
              </a:rPr>
              <a:t>تبعا </a:t>
            </a:r>
            <a:r>
              <a:rPr lang="ar-DZ" sz="3200" dirty="0" smtClean="0">
                <a:latin typeface="Sakkal Majalla" pitchFamily="2" charset="-78"/>
                <a:cs typeface="Sakkal Majalla" pitchFamily="2" charset="-78"/>
              </a:rPr>
              <a:t>لكل ذلك</a:t>
            </a:r>
            <a:r>
              <a:rPr lang="ar-DZ" sz="3200" dirty="0" smtClean="0">
                <a:latin typeface="Sakkal Majalla" pitchFamily="2" charset="-78"/>
                <a:cs typeface="Sakkal Majalla" pitchFamily="2" charset="-78"/>
              </a:rPr>
              <a:t>، برزت الشركات الأمنية والعسكرية الخاصة كجبهات فاعلة أمنية </a:t>
            </a:r>
            <a:r>
              <a:rPr lang="ar-DZ" sz="3200" dirty="0" err="1" smtClean="0">
                <a:latin typeface="Sakkal Majalla" pitchFamily="2" charset="-78"/>
                <a:cs typeface="Sakkal Majalla" pitchFamily="2" charset="-78"/>
              </a:rPr>
              <a:t>موثوقة</a:t>
            </a:r>
            <a:r>
              <a:rPr lang="ar-DZ" sz="3200" dirty="0" smtClean="0">
                <a:latin typeface="Sakkal Majalla" pitchFamily="2" charset="-78"/>
                <a:cs typeface="Sakkal Majalla" pitchFamily="2" charset="-78"/>
              </a:rPr>
              <a:t> في سياق سلسلة من التطورات، التي غالبا ما يتم تجميعها ووصفها </a:t>
            </a:r>
            <a:r>
              <a:rPr lang="ar-DZ" sz="3200" dirty="0" err="1" smtClean="0">
                <a:latin typeface="Sakkal Majalla" pitchFamily="2" charset="-78"/>
                <a:cs typeface="Sakkal Majalla" pitchFamily="2" charset="-78"/>
              </a:rPr>
              <a:t>بانها</a:t>
            </a:r>
            <a:r>
              <a:rPr lang="ar-DZ" sz="3200" dirty="0" smtClean="0">
                <a:latin typeface="Sakkal Majalla" pitchFamily="2" charset="-78"/>
                <a:cs typeface="Sakkal Majalla" pitchFamily="2" charset="-78"/>
              </a:rPr>
              <a:t> التحول من الحكومة الى </a:t>
            </a:r>
            <a:r>
              <a:rPr lang="ar-DZ" sz="3200" dirty="0" err="1" smtClean="0">
                <a:latin typeface="Sakkal Majalla" pitchFamily="2" charset="-78"/>
                <a:cs typeface="Sakkal Majalla" pitchFamily="2" charset="-78"/>
              </a:rPr>
              <a:t>الحوكمة.</a:t>
            </a:r>
            <a:r>
              <a:rPr lang="ar-DZ" sz="3200" dirty="0" smtClean="0">
                <a:latin typeface="Sakkal Majalla" pitchFamily="2" charset="-78"/>
                <a:cs typeface="Sakkal Majalla" pitchFamily="2" charset="-78"/>
              </a:rPr>
              <a:t> في هذا السياق، يتم </a:t>
            </a:r>
            <a:r>
              <a:rPr lang="ar-DZ" sz="3200" dirty="0" err="1" smtClean="0">
                <a:latin typeface="Sakkal Majalla" pitchFamily="2" charset="-78"/>
                <a:cs typeface="Sakkal Majalla" pitchFamily="2" charset="-78"/>
              </a:rPr>
              <a:t>اتخاد</a:t>
            </a:r>
            <a:r>
              <a:rPr lang="ar-DZ" sz="3200" dirty="0" smtClean="0">
                <a:latin typeface="Sakkal Majalla" pitchFamily="2" charset="-78"/>
                <a:cs typeface="Sakkal Majalla" pitchFamily="2" charset="-78"/>
              </a:rPr>
              <a:t> القرارات بشكل متزايد من خلال مجموعات معقدة من الفواعل على المستوى الدولي والوطني ومادون </a:t>
            </a:r>
            <a:r>
              <a:rPr lang="ar-DZ" sz="3200" dirty="0" err="1" smtClean="0">
                <a:latin typeface="Sakkal Majalla" pitchFamily="2" charset="-78"/>
                <a:cs typeface="Sakkal Majalla" pitchFamily="2" charset="-78"/>
              </a:rPr>
              <a:t>الوطني.</a:t>
            </a:r>
            <a:r>
              <a:rPr lang="ar-DZ" sz="3200" dirty="0" smtClean="0">
                <a:latin typeface="Sakkal Majalla" pitchFamily="2" charset="-78"/>
                <a:cs typeface="Sakkal Majalla" pitchFamily="2" charset="-78"/>
              </a:rPr>
              <a:t> وكذلك من الفواعل من المجال العام وشبه العام </a:t>
            </a:r>
            <a:r>
              <a:rPr lang="ar-DZ" sz="3200" dirty="0" err="1" smtClean="0">
                <a:latin typeface="Sakkal Majalla" pitchFamily="2" charset="-78"/>
                <a:cs typeface="Sakkal Majalla" pitchFamily="2" charset="-78"/>
              </a:rPr>
              <a:t>والخاص.</a:t>
            </a:r>
            <a:r>
              <a:rPr lang="ar-DZ" sz="3200" dirty="0" smtClean="0">
                <a:latin typeface="Sakkal Majalla" pitchFamily="2" charset="-78"/>
                <a:cs typeface="Sakkal Majalla" pitchFamily="2" charset="-78"/>
              </a:rPr>
              <a:t> حيث تعمل هذه الشركات في المجال السياسي للأمن وإدارة المخاطر، وهو مجال يعتبر تقليديا من صميم سلطة </a:t>
            </a:r>
            <a:r>
              <a:rPr lang="ar-DZ" sz="3200" dirty="0" err="1" smtClean="0">
                <a:latin typeface="Sakkal Majalla" pitchFamily="2" charset="-78"/>
                <a:cs typeface="Sakkal Majalla" pitchFamily="2" charset="-78"/>
              </a:rPr>
              <a:t>الدولة.</a:t>
            </a:r>
            <a:r>
              <a:rPr lang="ar-DZ" sz="3200" dirty="0" smtClean="0">
                <a:latin typeface="Sakkal Majalla" pitchFamily="2" charset="-78"/>
                <a:cs typeface="Sakkal Majalla" pitchFamily="2" charset="-78"/>
              </a:rPr>
              <a:t> ولذلك فان التطورات كانت لها آثار على تواجد السلطة وعلى شفافيتها وكذا توزيعها.</a:t>
            </a:r>
            <a:endParaRPr lang="fr-FR" sz="3200" dirty="0">
              <a:latin typeface="Sakkal Majalla" pitchFamily="2" charset="-78"/>
              <a:cs typeface="Sakkal Majalla"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1520" y="1052736"/>
            <a:ext cx="8568952" cy="378565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just" rtl="1"/>
            <a:r>
              <a:rPr lang="ar-DZ" sz="4000" dirty="0" smtClean="0">
                <a:latin typeface="Sakkal Majalla" pitchFamily="2" charset="-78"/>
                <a:cs typeface="Sakkal Majalla" pitchFamily="2" charset="-78"/>
              </a:rPr>
              <a:t>وفي ظل ذلك، شهدت الحكومات تحديا في شرعيتها وقدرتها على التصرف، حيث شرعت الدولة في مشاركة وظيفتها مع وكلاء </a:t>
            </a:r>
            <a:r>
              <a:rPr lang="ar-DZ" sz="4000" dirty="0" err="1" smtClean="0">
                <a:latin typeface="Sakkal Majalla" pitchFamily="2" charset="-78"/>
                <a:cs typeface="Sakkal Majalla" pitchFamily="2" charset="-78"/>
              </a:rPr>
              <a:t>آخرين.</a:t>
            </a:r>
            <a:r>
              <a:rPr lang="ar-DZ" sz="4000" dirty="0" smtClean="0">
                <a:latin typeface="Sakkal Majalla" pitchFamily="2" charset="-78"/>
                <a:cs typeface="Sakkal Majalla" pitchFamily="2" charset="-78"/>
              </a:rPr>
              <a:t> مما أدى الى تقليص سلطتها في مجالات سياسية </a:t>
            </a:r>
            <a:r>
              <a:rPr lang="ar-DZ" sz="4000" dirty="0" err="1" smtClean="0">
                <a:latin typeface="Sakkal Majalla" pitchFamily="2" charset="-78"/>
                <a:cs typeface="Sakkal Majalla" pitchFamily="2" charset="-78"/>
              </a:rPr>
              <a:t>محددة.</a:t>
            </a:r>
            <a:r>
              <a:rPr lang="ar-DZ" sz="4000" dirty="0" smtClean="0">
                <a:latin typeface="Sakkal Majalla" pitchFamily="2" charset="-78"/>
                <a:cs typeface="Sakkal Majalla" pitchFamily="2" charset="-78"/>
              </a:rPr>
              <a:t> وربما كان التحدي الأكبر الذي واجهته الحكومة هو توغل القطاع الخاص في مجال الأمن والشؤون الخارجية.</a:t>
            </a:r>
            <a:endParaRPr lang="fr-FR" sz="4000" dirty="0">
              <a:latin typeface="Sakkal Majalla" pitchFamily="2" charset="-78"/>
              <a:cs typeface="Sakkal Majalla"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411760" y="1484784"/>
            <a:ext cx="5184576" cy="369332"/>
          </a:xfrm>
          <a:prstGeom prst="rect">
            <a:avLst/>
          </a:prstGeom>
          <a:noFill/>
        </p:spPr>
        <p:txBody>
          <a:bodyPr wrap="square" rtlCol="0">
            <a:spAutoFit/>
          </a:bodyPr>
          <a:lstStyle/>
          <a:p>
            <a:endParaRPr lang="fr-FR" dirty="0"/>
          </a:p>
        </p:txBody>
      </p:sp>
      <p:sp>
        <p:nvSpPr>
          <p:cNvPr id="4" name="ZoneTexte 3"/>
          <p:cNvSpPr txBox="1"/>
          <p:nvPr/>
        </p:nvSpPr>
        <p:spPr>
          <a:xfrm>
            <a:off x="179512" y="1772816"/>
            <a:ext cx="8964488" cy="35394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rtl="1"/>
            <a:r>
              <a:rPr lang="ar-DZ" sz="3200" dirty="0" smtClean="0">
                <a:latin typeface="Sakkal Majalla" pitchFamily="2" charset="-78"/>
                <a:cs typeface="Sakkal Majalla" pitchFamily="2" charset="-78"/>
              </a:rPr>
              <a:t>لقد شهد مفهوم الأمن </a:t>
            </a:r>
            <a:r>
              <a:rPr lang="ar-DZ" sz="3200" dirty="0" err="1" smtClean="0">
                <a:latin typeface="Sakkal Majalla" pitchFamily="2" charset="-78"/>
                <a:cs typeface="Sakkal Majalla" pitchFamily="2" charset="-78"/>
              </a:rPr>
              <a:t>والحوكمة</a:t>
            </a:r>
            <a:r>
              <a:rPr lang="ar-DZ" sz="3200" dirty="0" smtClean="0">
                <a:latin typeface="Sakkal Majalla" pitchFamily="2" charset="-78"/>
                <a:cs typeface="Sakkal Majalla" pitchFamily="2" charset="-78"/>
              </a:rPr>
              <a:t> إعادة تعريف خلال العقدين الماضيين من القرن </a:t>
            </a:r>
            <a:r>
              <a:rPr lang="ar-DZ" sz="3200" dirty="0" err="1" smtClean="0">
                <a:latin typeface="Sakkal Majalla" pitchFamily="2" charset="-78"/>
                <a:cs typeface="Sakkal Majalla" pitchFamily="2" charset="-78"/>
              </a:rPr>
              <a:t>العشرين.</a:t>
            </a:r>
            <a:r>
              <a:rPr lang="ar-DZ" sz="3200" dirty="0" smtClean="0">
                <a:latin typeface="Sakkal Majalla" pitchFamily="2" charset="-78"/>
                <a:cs typeface="Sakkal Majalla" pitchFamily="2" charset="-78"/>
              </a:rPr>
              <a:t> </a:t>
            </a:r>
            <a:r>
              <a:rPr lang="ar-DZ" sz="3200" dirty="0" smtClean="0">
                <a:latin typeface="Sakkal Majalla" pitchFamily="2" charset="-78"/>
                <a:cs typeface="Sakkal Majalla" pitchFamily="2" charset="-78"/>
              </a:rPr>
              <a:t>على وجه </a:t>
            </a:r>
            <a:r>
              <a:rPr lang="ar-DZ" sz="3200" dirty="0" smtClean="0">
                <a:latin typeface="Sakkal Majalla" pitchFamily="2" charset="-78"/>
                <a:cs typeface="Sakkal Majalla" pitchFamily="2" charset="-78"/>
              </a:rPr>
              <a:t>التحديد، </a:t>
            </a:r>
            <a:r>
              <a:rPr lang="ar-DZ" sz="3200" dirty="0" smtClean="0">
                <a:latin typeface="Sakkal Majalla" pitchFamily="2" charset="-78"/>
                <a:cs typeface="Sakkal Majalla" pitchFamily="2" charset="-78"/>
              </a:rPr>
              <a:t>تم توسيع مفهوم الامن من الحفاظ على حدود الدولة، الى حماية الافراد </a:t>
            </a:r>
            <a:r>
              <a:rPr lang="ar-DZ" sz="3200" dirty="0" smtClean="0">
                <a:latin typeface="Sakkal Majalla" pitchFamily="2" charset="-78"/>
                <a:cs typeface="Sakkal Majalla" pitchFamily="2" charset="-78"/>
              </a:rPr>
              <a:t>والمجتمعات </a:t>
            </a:r>
            <a:r>
              <a:rPr lang="ar-DZ" sz="3200" dirty="0" smtClean="0">
                <a:latin typeface="Sakkal Majalla" pitchFamily="2" charset="-78"/>
                <a:cs typeface="Sakkal Majalla" pitchFamily="2" charset="-78"/>
              </a:rPr>
              <a:t>داخل الدولة.الى جانب توسيعه خطيا من القضايا العسكرية الى ابعاد ومستويات </a:t>
            </a:r>
            <a:r>
              <a:rPr lang="ar-DZ" sz="3200" dirty="0" err="1" smtClean="0">
                <a:latin typeface="Sakkal Majalla" pitchFamily="2" charset="-78"/>
                <a:cs typeface="Sakkal Majalla" pitchFamily="2" charset="-78"/>
              </a:rPr>
              <a:t>عديدة.</a:t>
            </a:r>
            <a:r>
              <a:rPr lang="ar-DZ" sz="3200" dirty="0" smtClean="0">
                <a:latin typeface="Sakkal Majalla" pitchFamily="2" charset="-78"/>
                <a:cs typeface="Sakkal Majalla" pitchFamily="2" charset="-78"/>
              </a:rPr>
              <a:t> نتيجة لذلك، بات قطاع الأمن متعدد الفواعل، اذ لم يقتصر على دور الفواعل التابعة للدولة، </a:t>
            </a:r>
            <a:r>
              <a:rPr lang="ar-DZ" sz="3200" dirty="0" err="1" smtClean="0">
                <a:latin typeface="Sakkal Majalla" pitchFamily="2" charset="-78"/>
                <a:cs typeface="Sakkal Majalla" pitchFamily="2" charset="-78"/>
              </a:rPr>
              <a:t>وانما</a:t>
            </a:r>
            <a:r>
              <a:rPr lang="ar-DZ" sz="3200" dirty="0" smtClean="0">
                <a:latin typeface="Sakkal Majalla" pitchFamily="2" charset="-78"/>
                <a:cs typeface="Sakkal Majalla" pitchFamily="2" charset="-78"/>
              </a:rPr>
              <a:t> الى الشركات الامنية العسكرية الخاصة وهذا ما اعتبر تحديا لاحتكار الدولة للقوة.</a:t>
            </a:r>
            <a:endParaRPr lang="fr-FR" sz="3200" dirty="0">
              <a:latin typeface="Sakkal Majalla" pitchFamily="2" charset="-78"/>
              <a:cs typeface="Sakkal Majalla" pitchFamily="2" charset="-78"/>
            </a:endParaRPr>
          </a:p>
        </p:txBody>
      </p:sp>
      <p:sp>
        <p:nvSpPr>
          <p:cNvPr id="6" name="Rectangle 5"/>
          <p:cNvSpPr/>
          <p:nvPr/>
        </p:nvSpPr>
        <p:spPr>
          <a:xfrm>
            <a:off x="2051720" y="260648"/>
            <a:ext cx="5544616" cy="1323439"/>
          </a:xfrm>
          <a:prstGeom prst="rect">
            <a:avLst/>
          </a:prstGeom>
        </p:spPr>
        <p:txBody>
          <a:bodyPr wrap="square">
            <a:spAutoFit/>
          </a:bodyPr>
          <a:lstStyle/>
          <a:p>
            <a:pPr lvl="0" algn="ctr"/>
            <a:r>
              <a:rPr lang="ar-DZ" sz="4000" b="1" dirty="0" smtClean="0">
                <a:ln w="1905"/>
                <a:gradFill>
                  <a:gsLst>
                    <a:gs pos="0">
                      <a:srgbClr val="00349E">
                        <a:shade val="20000"/>
                        <a:satMod val="200000"/>
                      </a:srgbClr>
                    </a:gs>
                    <a:gs pos="78000">
                      <a:srgbClr val="00349E">
                        <a:tint val="90000"/>
                        <a:shade val="89000"/>
                        <a:satMod val="220000"/>
                      </a:srgbClr>
                    </a:gs>
                    <a:gs pos="100000">
                      <a:srgbClr val="00349E">
                        <a:tint val="12000"/>
                        <a:satMod val="255000"/>
                      </a:srgbClr>
                    </a:gs>
                  </a:gsLst>
                  <a:lin ang="5400000"/>
                </a:gradFill>
                <a:effectLst>
                  <a:innerShdw blurRad="69850" dist="43180" dir="5400000">
                    <a:srgbClr val="000000">
                      <a:alpha val="65000"/>
                    </a:srgbClr>
                  </a:innerShdw>
                </a:effectLst>
                <a:latin typeface="Sakkal Majalla" pitchFamily="2" charset="-78"/>
                <a:cs typeface="Sakkal Majalla" pitchFamily="2" charset="-78"/>
              </a:rPr>
              <a:t>فهم </a:t>
            </a:r>
            <a:r>
              <a:rPr lang="ar-DZ" sz="4000" b="1" dirty="0" err="1" smtClean="0">
                <a:ln w="1905"/>
                <a:gradFill>
                  <a:gsLst>
                    <a:gs pos="0">
                      <a:srgbClr val="00349E">
                        <a:shade val="20000"/>
                        <a:satMod val="200000"/>
                      </a:srgbClr>
                    </a:gs>
                    <a:gs pos="78000">
                      <a:srgbClr val="00349E">
                        <a:tint val="90000"/>
                        <a:shade val="89000"/>
                        <a:satMod val="220000"/>
                      </a:srgbClr>
                    </a:gs>
                    <a:gs pos="100000">
                      <a:srgbClr val="00349E">
                        <a:tint val="12000"/>
                        <a:satMod val="255000"/>
                      </a:srgbClr>
                    </a:gs>
                  </a:gsLst>
                  <a:lin ang="5400000"/>
                </a:gradFill>
                <a:effectLst>
                  <a:innerShdw blurRad="69850" dist="43180" dir="5400000">
                    <a:srgbClr val="000000">
                      <a:alpha val="65000"/>
                    </a:srgbClr>
                  </a:innerShdw>
                </a:effectLst>
                <a:latin typeface="Sakkal Majalla" pitchFamily="2" charset="-78"/>
                <a:cs typeface="Sakkal Majalla" pitchFamily="2" charset="-78"/>
              </a:rPr>
              <a:t>الحوكمة</a:t>
            </a:r>
            <a:r>
              <a:rPr lang="ar-DZ" sz="4000" b="1" dirty="0" smtClean="0">
                <a:ln w="1905"/>
                <a:gradFill>
                  <a:gsLst>
                    <a:gs pos="0">
                      <a:srgbClr val="00349E">
                        <a:shade val="20000"/>
                        <a:satMod val="200000"/>
                      </a:srgbClr>
                    </a:gs>
                    <a:gs pos="78000">
                      <a:srgbClr val="00349E">
                        <a:tint val="90000"/>
                        <a:shade val="89000"/>
                        <a:satMod val="220000"/>
                      </a:srgbClr>
                    </a:gs>
                    <a:gs pos="100000">
                      <a:srgbClr val="00349E">
                        <a:tint val="12000"/>
                        <a:satMod val="255000"/>
                      </a:srgbClr>
                    </a:gs>
                  </a:gsLst>
                  <a:lin ang="5400000"/>
                </a:gradFill>
                <a:effectLst>
                  <a:innerShdw blurRad="69850" dist="43180" dir="5400000">
                    <a:srgbClr val="000000">
                      <a:alpha val="65000"/>
                    </a:srgbClr>
                  </a:innerShdw>
                </a:effectLst>
                <a:latin typeface="Sakkal Majalla" pitchFamily="2" charset="-78"/>
                <a:cs typeface="Sakkal Majalla" pitchFamily="2" charset="-78"/>
              </a:rPr>
              <a:t> الامنية من منظور الشركات الأمنية والعسكرية الخاصة</a:t>
            </a:r>
            <a:endParaRPr lang="fr-FR" sz="4000" b="1" dirty="0">
              <a:ln w="1905"/>
              <a:gradFill>
                <a:gsLst>
                  <a:gs pos="0">
                    <a:srgbClr val="00349E">
                      <a:shade val="20000"/>
                      <a:satMod val="200000"/>
                    </a:srgbClr>
                  </a:gs>
                  <a:gs pos="78000">
                    <a:srgbClr val="00349E">
                      <a:tint val="90000"/>
                      <a:shade val="89000"/>
                      <a:satMod val="220000"/>
                    </a:srgbClr>
                  </a:gs>
                  <a:gs pos="100000">
                    <a:srgbClr val="00349E">
                      <a:tint val="12000"/>
                      <a:satMod val="255000"/>
                    </a:srgb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11560" y="1700808"/>
            <a:ext cx="7992888" cy="344709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just" rtl="1"/>
            <a:r>
              <a:rPr lang="ar-DZ" sz="4000" dirty="0" smtClean="0">
                <a:latin typeface="Sakkal Majalla" pitchFamily="2" charset="-78"/>
                <a:cs typeface="Sakkal Majalla" pitchFamily="2" charset="-78"/>
              </a:rPr>
              <a:t>هو </a:t>
            </a:r>
            <a:r>
              <a:rPr lang="ar-DZ" sz="4000" dirty="0" smtClean="0">
                <a:latin typeface="Sakkal Majalla" pitchFamily="2" charset="-78"/>
                <a:cs typeface="Sakkal Majalla" pitchFamily="2" charset="-78"/>
              </a:rPr>
              <a:t>توجه </a:t>
            </a:r>
            <a:r>
              <a:rPr lang="ar-DZ" sz="4000" dirty="0" smtClean="0">
                <a:latin typeface="Sakkal Majalla" pitchFamily="2" charset="-78"/>
                <a:cs typeface="Sakkal Majalla" pitchFamily="2" charset="-78"/>
              </a:rPr>
              <a:t>تقوم فيه الدولة بتحويل مهامها الأمنية والعسكرية للقطاع الخاص، فهو  وضع تلجأ فيه  قطاعات الاعمال و كيانات اخرى وحتى الافراد الى المنظمات الخاصة لضمان أمنها، في ظل غياب الحكومة الكامل أو النسبي أو عجز مؤسساتها الأمنية.</a:t>
            </a:r>
          </a:p>
          <a:p>
            <a:endParaRPr lang="fr-FR" dirty="0"/>
          </a:p>
        </p:txBody>
      </p:sp>
      <p:sp>
        <p:nvSpPr>
          <p:cNvPr id="3" name="Rectangle 2"/>
          <p:cNvSpPr/>
          <p:nvPr/>
        </p:nvSpPr>
        <p:spPr>
          <a:xfrm>
            <a:off x="1424343" y="332656"/>
            <a:ext cx="6295313" cy="923330"/>
          </a:xfrm>
          <a:prstGeom prst="rect">
            <a:avLst/>
          </a:prstGeom>
          <a:noFill/>
        </p:spPr>
        <p:txBody>
          <a:bodyPr wrap="square" lIns="91440" tIns="45720" rIns="91440" bIns="45720">
            <a:spAutoFit/>
          </a:bodyPr>
          <a:lstStyle/>
          <a:p>
            <a:pPr algn="ctr"/>
            <a:r>
              <a:rPr lang="ar-DZ"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reflection blurRad="6350" stA="60000" endA="900" endPos="60000" dist="29997" dir="5400000" sy="-100000" algn="bl" rotWithShape="0"/>
                </a:effectLst>
                <a:latin typeface="Sakkal Majalla" pitchFamily="2" charset="-78"/>
                <a:cs typeface="Sakkal Majalla" pitchFamily="2" charset="-78"/>
              </a:rPr>
              <a:t>تحديد مفهوم خصخصة الامن</a:t>
            </a:r>
            <a:endParaRPr lang="fr-FR"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reflection blurRad="6350" stA="60000" endA="900" endPos="60000" dist="29997" dir="5400000" sy="-100000" algn="bl" rotWithShape="0"/>
              </a:effectLst>
              <a:latin typeface="Sakkal Majalla" pitchFamily="2" charset="-78"/>
              <a:cs typeface="Sakkal Majalla"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1268760"/>
            <a:ext cx="8136904" cy="430887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endParaRPr lang="ar-DZ" dirty="0" smtClean="0"/>
          </a:p>
          <a:p>
            <a:pPr algn="just" rtl="1"/>
            <a:r>
              <a:rPr lang="ar-DZ" sz="3200" dirty="0" smtClean="0">
                <a:latin typeface="Sakkal Majalla" pitchFamily="2" charset="-78"/>
                <a:cs typeface="Sakkal Majalla" pitchFamily="2" charset="-78"/>
              </a:rPr>
              <a:t>يتيح تصور الاستاذة </a:t>
            </a:r>
            <a:r>
              <a:rPr lang="ar-DZ" sz="3200" dirty="0" err="1" smtClean="0">
                <a:latin typeface="Sakkal Majalla" pitchFamily="2" charset="-78"/>
                <a:cs typeface="Sakkal Majalla" pitchFamily="2" charset="-78"/>
              </a:rPr>
              <a:t>كرامن</a:t>
            </a:r>
            <a:r>
              <a:rPr lang="ar-DZ" sz="3200" dirty="0" smtClean="0">
                <a:latin typeface="Sakkal Majalla" pitchFamily="2" charset="-78"/>
                <a:cs typeface="Sakkal Majalla" pitchFamily="2" charset="-78"/>
              </a:rPr>
              <a:t> </a:t>
            </a:r>
            <a:r>
              <a:rPr lang="fr-FR" sz="3200" dirty="0" smtClean="0">
                <a:latin typeface="Sakkal Majalla" pitchFamily="2" charset="-78"/>
                <a:cs typeface="Sakkal Majalla" pitchFamily="2" charset="-78"/>
              </a:rPr>
              <a:t> </a:t>
            </a:r>
            <a:r>
              <a:rPr lang="fr-FR" sz="3200" dirty="0" err="1" smtClean="0">
                <a:latin typeface="Sakkal Majalla" pitchFamily="2" charset="-78"/>
                <a:cs typeface="Sakkal Majalla" pitchFamily="2" charset="-78"/>
              </a:rPr>
              <a:t>krahmann</a:t>
            </a:r>
            <a:r>
              <a:rPr lang="ar-DZ" sz="3200" dirty="0" smtClean="0">
                <a:latin typeface="Sakkal Majalla" pitchFamily="2" charset="-78"/>
                <a:cs typeface="Sakkal Majalla" pitchFamily="2" charset="-78"/>
              </a:rPr>
              <a:t> بشأن أبعاد </a:t>
            </a:r>
            <a:r>
              <a:rPr lang="ar-DZ" sz="3200" dirty="0" err="1" smtClean="0">
                <a:latin typeface="Sakkal Majalla" pitchFamily="2" charset="-78"/>
                <a:cs typeface="Sakkal Majalla" pitchFamily="2" charset="-78"/>
              </a:rPr>
              <a:t>الحوكمة</a:t>
            </a:r>
            <a:r>
              <a:rPr lang="ar-DZ" sz="3200" dirty="0" smtClean="0">
                <a:latin typeface="Sakkal Majalla" pitchFamily="2" charset="-78"/>
                <a:cs typeface="Sakkal Majalla" pitchFamily="2" charset="-78"/>
              </a:rPr>
              <a:t> الامنية، امكانية ربط عدد متزايد من الشركات الامنية الخاصة الوطنية و </a:t>
            </a:r>
            <a:r>
              <a:rPr lang="ar-DZ" sz="3200" dirty="0" smtClean="0">
                <a:latin typeface="Sakkal Majalla" pitchFamily="2" charset="-78"/>
                <a:cs typeface="Sakkal Majalla" pitchFamily="2" charset="-78"/>
              </a:rPr>
              <a:t>غير </a:t>
            </a:r>
            <a:r>
              <a:rPr lang="ar-DZ" sz="3200" dirty="0" smtClean="0">
                <a:latin typeface="Sakkal Majalla" pitchFamily="2" charset="-78"/>
                <a:cs typeface="Sakkal Majalla" pitchFamily="2" charset="-78"/>
              </a:rPr>
              <a:t>الوطنية مباشرة بالتجزؤ الجغرافي الذي ميز التحول من الحكومة الى </a:t>
            </a:r>
            <a:r>
              <a:rPr lang="ar-DZ" sz="3200" dirty="0" err="1" smtClean="0">
                <a:latin typeface="Sakkal Majalla" pitchFamily="2" charset="-78"/>
                <a:cs typeface="Sakkal Majalla" pitchFamily="2" charset="-78"/>
              </a:rPr>
              <a:t>الحوكمة.</a:t>
            </a:r>
            <a:r>
              <a:rPr lang="ar-DZ" sz="3200" dirty="0" smtClean="0">
                <a:latin typeface="Sakkal Majalla" pitchFamily="2" charset="-78"/>
                <a:cs typeface="Sakkal Majalla" pitchFamily="2" charset="-78"/>
              </a:rPr>
              <a:t> وهو التجزؤ الذي تنبثق ملامحه وفقها من المستويين </a:t>
            </a:r>
            <a:r>
              <a:rPr lang="ar-DZ" sz="3200" dirty="0" err="1" smtClean="0">
                <a:latin typeface="Sakkal Majalla" pitchFamily="2" charset="-78"/>
                <a:cs typeface="Sakkal Majalla" pitchFamily="2" charset="-78"/>
              </a:rPr>
              <a:t>الوروبي</a:t>
            </a:r>
            <a:r>
              <a:rPr lang="ar-DZ" sz="3200" dirty="0" smtClean="0">
                <a:latin typeface="Sakkal Majalla" pitchFamily="2" charset="-78"/>
                <a:cs typeface="Sakkal Majalla" pitchFamily="2" charset="-78"/>
              </a:rPr>
              <a:t> وعبر الاطلسي.اي الاستبدال التدريجي للدولة </a:t>
            </a:r>
            <a:r>
              <a:rPr lang="ar-DZ" sz="3200" dirty="0" smtClean="0">
                <a:latin typeface="Sakkal Majalla" pitchFamily="2" charset="-78"/>
                <a:cs typeface="Sakkal Majalla" pitchFamily="2" charset="-78"/>
              </a:rPr>
              <a:t>القومية </a:t>
            </a:r>
            <a:r>
              <a:rPr lang="ar-DZ" sz="3200" dirty="0" err="1" smtClean="0">
                <a:latin typeface="Sakkal Majalla" pitchFamily="2" charset="-78"/>
                <a:cs typeface="Sakkal Majalla" pitchFamily="2" charset="-78"/>
              </a:rPr>
              <a:t>باعتبراها</a:t>
            </a:r>
            <a:r>
              <a:rPr lang="ar-DZ" sz="3200" dirty="0" smtClean="0">
                <a:latin typeface="Sakkal Majalla" pitchFamily="2" charset="-78"/>
                <a:cs typeface="Sakkal Majalla" pitchFamily="2" charset="-78"/>
              </a:rPr>
              <a:t> البعد الجغرافي المركزي </a:t>
            </a:r>
            <a:r>
              <a:rPr lang="ar-DZ" sz="3200" dirty="0" err="1" smtClean="0">
                <a:latin typeface="Sakkal Majalla" pitchFamily="2" charset="-78"/>
                <a:cs typeface="Sakkal Majalla" pitchFamily="2" charset="-78"/>
              </a:rPr>
              <a:t>للامن</a:t>
            </a:r>
            <a:r>
              <a:rPr lang="ar-DZ" sz="3200" dirty="0" smtClean="0">
                <a:latin typeface="Sakkal Majalla" pitchFamily="2" charset="-78"/>
                <a:cs typeface="Sakkal Majalla" pitchFamily="2" charset="-78"/>
              </a:rPr>
              <a:t> في فترة </a:t>
            </a:r>
            <a:r>
              <a:rPr lang="ar-DZ" sz="3200" dirty="0" err="1" smtClean="0">
                <a:latin typeface="Sakkal Majalla" pitchFamily="2" charset="-78"/>
                <a:cs typeface="Sakkal Majalla" pitchFamily="2" charset="-78"/>
              </a:rPr>
              <a:t>مابعد</a:t>
            </a:r>
            <a:r>
              <a:rPr lang="ar-DZ" sz="3200" dirty="0" smtClean="0">
                <a:latin typeface="Sakkal Majalla" pitchFamily="2" charset="-78"/>
                <a:cs typeface="Sakkal Majalla" pitchFamily="2" charset="-78"/>
              </a:rPr>
              <a:t> الحرب الباردة، نحو </a:t>
            </a:r>
            <a:r>
              <a:rPr lang="ar-DZ" sz="3200" dirty="0" smtClean="0">
                <a:latin typeface="Sakkal Majalla" pitchFamily="2" charset="-78"/>
                <a:cs typeface="Sakkal Majalla" pitchFamily="2" charset="-78"/>
              </a:rPr>
              <a:t>تحولين </a:t>
            </a:r>
            <a:r>
              <a:rPr lang="ar-DZ" sz="3200" dirty="0" smtClean="0">
                <a:latin typeface="Sakkal Majalla" pitchFamily="2" charset="-78"/>
                <a:cs typeface="Sakkal Majalla" pitchFamily="2" charset="-78"/>
              </a:rPr>
              <a:t>أولهما صاعد، نحو </a:t>
            </a:r>
            <a:r>
              <a:rPr lang="ar-DZ" sz="3200" dirty="0" err="1" smtClean="0">
                <a:latin typeface="Sakkal Majalla" pitchFamily="2" charset="-78"/>
                <a:cs typeface="Sakkal Majalla" pitchFamily="2" charset="-78"/>
              </a:rPr>
              <a:t>حوكمة</a:t>
            </a:r>
            <a:r>
              <a:rPr lang="ar-DZ" sz="3200" dirty="0" smtClean="0">
                <a:latin typeface="Sakkal Majalla" pitchFamily="2" charset="-78"/>
                <a:cs typeface="Sakkal Majalla" pitchFamily="2" charset="-78"/>
              </a:rPr>
              <a:t> المؤسسات الاقليمية والعالمية، وثانيهما جانبي نحو الفواعل الامنية الخاصة</a:t>
            </a:r>
            <a:endParaRPr lang="fr-FR" sz="3200" dirty="0">
              <a:latin typeface="Sakkal Majalla" pitchFamily="2" charset="-78"/>
              <a:cs typeface="Sakkal Majalla" pitchFamily="2" charset="-78"/>
            </a:endParaRPr>
          </a:p>
        </p:txBody>
      </p:sp>
      <p:sp>
        <p:nvSpPr>
          <p:cNvPr id="3" name="Rectangle 2"/>
          <p:cNvSpPr/>
          <p:nvPr/>
        </p:nvSpPr>
        <p:spPr>
          <a:xfrm>
            <a:off x="820813" y="404665"/>
            <a:ext cx="7502374" cy="646331"/>
          </a:xfrm>
          <a:prstGeom prst="rect">
            <a:avLst/>
          </a:prstGeom>
        </p:spPr>
        <p:style>
          <a:lnRef idx="3">
            <a:schemeClr val="lt1"/>
          </a:lnRef>
          <a:fillRef idx="1">
            <a:schemeClr val="accent4"/>
          </a:fillRef>
          <a:effectRef idx="1">
            <a:schemeClr val="accent4"/>
          </a:effectRef>
          <a:fontRef idx="minor">
            <a:schemeClr val="lt1"/>
          </a:fontRef>
        </p:style>
        <p:txBody>
          <a:bodyPr wrap="square" lIns="91440" tIns="45720" rIns="91440" bIns="45720">
            <a:spAutoFit/>
          </a:bodyPr>
          <a:lstStyle/>
          <a:p>
            <a:pPr algn="ctr"/>
            <a:r>
              <a:rPr lang="ar-DZ" sz="36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Sakkal Majalla" pitchFamily="2" charset="-78"/>
                <a:cs typeface="Sakkal Majalla" pitchFamily="2" charset="-78"/>
              </a:rPr>
              <a:t>علاقة الشركات الأمنية الخاصة بأبعاد </a:t>
            </a:r>
            <a:r>
              <a:rPr lang="ar-DZ" sz="3600" b="1" cap="none" spc="0" dirty="0" err="1"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Sakkal Majalla" pitchFamily="2" charset="-78"/>
                <a:cs typeface="Sakkal Majalla" pitchFamily="2" charset="-78"/>
              </a:rPr>
              <a:t>الحوكمة</a:t>
            </a:r>
            <a:r>
              <a:rPr lang="ar-DZ" sz="36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Sakkal Majalla" pitchFamily="2" charset="-78"/>
                <a:cs typeface="Sakkal Majalla" pitchFamily="2" charset="-78"/>
              </a:rPr>
              <a:t> الأمنية</a:t>
            </a:r>
            <a:endParaRPr lang="fr-FR" sz="36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Sakkal Majalla" pitchFamily="2" charset="-78"/>
              <a:cs typeface="Sakkal Majalla" pitchFamily="2"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1050</TotalTime>
  <Words>892</Words>
  <Application>Microsoft Office PowerPoint</Application>
  <PresentationFormat>Affichage à l'écran (4:3)</PresentationFormat>
  <Paragraphs>51</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Verve</vt:lpstr>
      <vt:lpstr>Diapositive 1</vt:lpstr>
      <vt:lpstr>في مفهوم الحوكمة الأمنية العالمية واشكالياتها</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Hinfo</dc:creator>
  <cp:lastModifiedBy>Hinfo</cp:lastModifiedBy>
  <cp:revision>29</cp:revision>
  <dcterms:created xsi:type="dcterms:W3CDTF">2018-12-16T19:55:16Z</dcterms:created>
  <dcterms:modified xsi:type="dcterms:W3CDTF">2021-01-11T00:30:38Z</dcterms:modified>
</cp:coreProperties>
</file>