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7" r:id="rId5"/>
    <p:sldId id="258" r:id="rId6"/>
    <p:sldId id="259" r:id="rId7"/>
    <p:sldId id="262" r:id="rId8"/>
    <p:sldId id="263" r:id="rId9"/>
    <p:sldId id="264" r:id="rId10"/>
    <p:sldId id="265" r:id="rId11"/>
    <p:sldId id="266" r:id="rId12"/>
    <p:sldId id="267" r:id="rId13"/>
    <p:sldId id="268" r:id="rId14"/>
    <p:sldId id="269" r:id="rId15"/>
    <p:sldId id="270" r:id="rId16"/>
    <p:sldId id="274" r:id="rId17"/>
    <p:sldId id="286" r:id="rId18"/>
    <p:sldId id="288" r:id="rId19"/>
    <p:sldId id="271" r:id="rId20"/>
    <p:sldId id="275" r:id="rId21"/>
    <p:sldId id="276" r:id="rId22"/>
    <p:sldId id="290" r:id="rId23"/>
    <p:sldId id="277" r:id="rId24"/>
    <p:sldId id="278" r:id="rId25"/>
    <p:sldId id="279" r:id="rId26"/>
    <p:sldId id="280" r:id="rId27"/>
    <p:sldId id="282" r:id="rId28"/>
    <p:sldId id="281" r:id="rId29"/>
    <p:sldId id="283" r:id="rId30"/>
    <p:sldId id="284" r:id="rId31"/>
    <p:sldId id="291" r:id="rId32"/>
    <p:sldId id="292" r:id="rId33"/>
    <p:sldId id="293"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0" d="100"/>
          <a:sy n="80" d="100"/>
        </p:scale>
        <p:origin x="-1098"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B824C5D2-F4F5-44F3-8AA9-A1372E681E8C}" type="datetimeFigureOut">
              <a:rPr lang="fr-FR" smtClean="0"/>
              <a:pPr/>
              <a:t>27/12/2020</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D862E23-41DA-4A64-987C-0DC57368A7E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824C5D2-F4F5-44F3-8AA9-A1372E681E8C}" type="datetimeFigureOut">
              <a:rPr lang="fr-FR" smtClean="0"/>
              <a:pPr/>
              <a:t>27/12/2020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62E23-41DA-4A64-987C-0DC57368A7E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824C5D2-F4F5-44F3-8AA9-A1372E681E8C}" type="datetimeFigureOut">
              <a:rPr lang="fr-FR" smtClean="0"/>
              <a:pPr/>
              <a:t>27/12/2020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62E23-41DA-4A64-987C-0DC57368A7E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B824C5D2-F4F5-44F3-8AA9-A1372E681E8C}" type="datetimeFigureOut">
              <a:rPr lang="fr-FR" smtClean="0"/>
              <a:pPr/>
              <a:t>27/12/2020</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CD862E23-41DA-4A64-987C-0DC57368A7E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B824C5D2-F4F5-44F3-8AA9-A1372E681E8C}" type="datetimeFigureOut">
              <a:rPr lang="fr-FR" smtClean="0"/>
              <a:pPr/>
              <a:t>27/12/2020</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CD862E23-41DA-4A64-987C-0DC57368A7EE}"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B824C5D2-F4F5-44F3-8AA9-A1372E681E8C}" type="datetimeFigureOut">
              <a:rPr lang="fr-FR" smtClean="0"/>
              <a:pPr/>
              <a:t>27/12/2020</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CD862E23-41DA-4A64-987C-0DC57368A7E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B824C5D2-F4F5-44F3-8AA9-A1372E681E8C}" type="datetimeFigureOut">
              <a:rPr lang="fr-FR" smtClean="0"/>
              <a:pPr/>
              <a:t>27/12/2020</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CD862E23-41DA-4A64-987C-0DC57368A7E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824C5D2-F4F5-44F3-8AA9-A1372E681E8C}" type="datetimeFigureOut">
              <a:rPr lang="fr-FR" smtClean="0"/>
              <a:pPr/>
              <a:t>27/12/2020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862E23-41DA-4A64-987C-0DC57368A7E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B824C5D2-F4F5-44F3-8AA9-A1372E681E8C}" type="datetimeFigureOut">
              <a:rPr lang="fr-FR" smtClean="0"/>
              <a:pPr/>
              <a:t>27/12/2020</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CD862E23-41DA-4A64-987C-0DC57368A7E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B824C5D2-F4F5-44F3-8AA9-A1372E681E8C}" type="datetimeFigureOut">
              <a:rPr lang="fr-FR" smtClean="0"/>
              <a:pPr/>
              <a:t>27/12/2020</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CD862E23-41DA-4A64-987C-0DC57368A7E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B824C5D2-F4F5-44F3-8AA9-A1372E681E8C}" type="datetimeFigureOut">
              <a:rPr lang="fr-FR" smtClean="0"/>
              <a:pPr/>
              <a:t>27/12/2020</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CD862E23-41DA-4A64-987C-0DC57368A7E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824C5D2-F4F5-44F3-8AA9-A1372E681E8C}" type="datetimeFigureOut">
              <a:rPr lang="fr-FR" smtClean="0"/>
              <a:pPr/>
              <a:t>27/12/2020</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D862E23-41DA-4A64-987C-0DC57368A7EE}"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foreignpolicy.com/articles/2011/12/02/rise_of_the_timbi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980728"/>
            <a:ext cx="8062912" cy="2950144"/>
          </a:xfrm>
        </p:spPr>
        <p:txBody>
          <a:bodyPr>
            <a:normAutofit fontScale="25000" lnSpcReduction="20000"/>
          </a:bodyPr>
          <a:lstStyle/>
          <a:p>
            <a:pPr algn="ctr" rtl="1"/>
            <a:r>
              <a:rPr lang="ar-DZ" sz="28800" b="1" dirty="0" smtClean="0">
                <a:solidFill>
                  <a:srgbClr val="00B0F0"/>
                </a:solidFill>
                <a:latin typeface="Arabic Typesetting" pitchFamily="66" charset="-78"/>
                <a:cs typeface="Arabic Typesetting" pitchFamily="66" charset="-78"/>
              </a:rPr>
              <a:t>  </a:t>
            </a:r>
            <a:r>
              <a:rPr lang="ar-DZ" sz="28800" b="1" dirty="0" err="1" smtClean="0">
                <a:solidFill>
                  <a:srgbClr val="00B0F0"/>
                </a:solidFill>
                <a:latin typeface="Arabic Typesetting" pitchFamily="66" charset="-78"/>
                <a:cs typeface="Arabic Typesetting" pitchFamily="66" charset="-78"/>
              </a:rPr>
              <a:t>حوكمة</a:t>
            </a:r>
            <a:r>
              <a:rPr lang="ar-DZ" sz="28800" b="1" dirty="0" smtClean="0">
                <a:solidFill>
                  <a:srgbClr val="00B0F0"/>
                </a:solidFill>
                <a:latin typeface="Arabic Typesetting" pitchFamily="66" charset="-78"/>
                <a:cs typeface="Arabic Typesetting" pitchFamily="66" charset="-78"/>
              </a:rPr>
              <a:t> حقوق الانسان وإعادة البناء </a:t>
            </a:r>
            <a:r>
              <a:rPr lang="ar-DZ" sz="28800" b="1" dirty="0" err="1" smtClean="0">
                <a:solidFill>
                  <a:srgbClr val="00B0F0"/>
                </a:solidFill>
                <a:latin typeface="Arabic Typesetting" pitchFamily="66" charset="-78"/>
                <a:cs typeface="Arabic Typesetting" pitchFamily="66" charset="-78"/>
              </a:rPr>
              <a:t>الايتيمولوجي</a:t>
            </a:r>
            <a:r>
              <a:rPr lang="ar-DZ" sz="28800" b="1" dirty="0" smtClean="0">
                <a:solidFill>
                  <a:srgbClr val="00B0F0"/>
                </a:solidFill>
                <a:latin typeface="Arabic Typesetting" pitchFamily="66" charset="-78"/>
                <a:cs typeface="Arabic Typesetting" pitchFamily="66" charset="-78"/>
              </a:rPr>
              <a:t> للسيادة</a:t>
            </a:r>
            <a:br>
              <a:rPr lang="ar-DZ" sz="28800" b="1" dirty="0" smtClean="0">
                <a:solidFill>
                  <a:srgbClr val="00B0F0"/>
                </a:solidFill>
                <a:latin typeface="Arabic Typesetting" pitchFamily="66" charset="-78"/>
                <a:cs typeface="Arabic Typesetting" pitchFamily="66" charset="-78"/>
              </a:rPr>
            </a:br>
            <a:r>
              <a:rPr lang="fr-FR" sz="28800" b="1" dirty="0" smtClean="0">
                <a:solidFill>
                  <a:srgbClr val="00B0F0"/>
                </a:solidFill>
                <a:latin typeface="Arabic Typesetting" pitchFamily="66" charset="-78"/>
                <a:cs typeface="Arabic Typesetting" pitchFamily="66" charset="-78"/>
              </a:rPr>
              <a:t> </a:t>
            </a:r>
            <a:r>
              <a:rPr lang="ar-DZ" sz="12800" b="1" dirty="0" smtClean="0">
                <a:solidFill>
                  <a:schemeClr val="bg1"/>
                </a:solidFill>
                <a:latin typeface="Arabic Typesetting" pitchFamily="66" charset="-78"/>
                <a:cs typeface="Arabic Typesetting" pitchFamily="66" charset="-78"/>
              </a:rPr>
              <a:t/>
            </a:r>
            <a:br>
              <a:rPr lang="ar-DZ" sz="12800" b="1" dirty="0" smtClean="0">
                <a:solidFill>
                  <a:schemeClr val="bg1"/>
                </a:solidFill>
                <a:latin typeface="Arabic Typesetting" pitchFamily="66" charset="-78"/>
                <a:cs typeface="Arabic Typesetting" pitchFamily="66" charset="-78"/>
              </a:rPr>
            </a:br>
            <a:endParaRPr lang="fr-FR" sz="12800" b="1" dirty="0" smtClean="0">
              <a:solidFill>
                <a:schemeClr val="bg1"/>
              </a:solidFill>
              <a:latin typeface="Arabic Typesetting" pitchFamily="66" charset="-78"/>
              <a:cs typeface="Arabic Typesetting" pitchFamily="66" charset="-78"/>
            </a:endParaRPr>
          </a:p>
          <a:p>
            <a:pPr algn="ctr"/>
            <a:endParaRPr lang="fr-FR" sz="12800" b="1" dirty="0" smtClean="0">
              <a:solidFill>
                <a:schemeClr val="bg1"/>
              </a:solidFill>
              <a:latin typeface="Arabic Typesetting" pitchFamily="66" charset="-78"/>
              <a:cs typeface="Arabic Typesetting" pitchFamily="66" charset="-78"/>
            </a:endParaRPr>
          </a:p>
          <a:p>
            <a:pPr algn="ctr"/>
            <a:endParaRPr lang="fr-FR" sz="12800" b="1" dirty="0" smtClean="0">
              <a:solidFill>
                <a:schemeClr val="bg1"/>
              </a:solidFill>
              <a:latin typeface="Arabic Typesetting" pitchFamily="66" charset="-78"/>
              <a:cs typeface="Arabic Typesetting" pitchFamily="66" charset="-78"/>
            </a:endParaRPr>
          </a:p>
          <a:p>
            <a:pPr algn="ctr"/>
            <a:r>
              <a:rPr lang="ar-DZ" sz="12800" b="1" dirty="0" smtClean="0">
                <a:solidFill>
                  <a:schemeClr val="bg1"/>
                </a:solidFill>
                <a:latin typeface="Arabic Typesetting" pitchFamily="66" charset="-78"/>
                <a:cs typeface="Arabic Typesetting" pitchFamily="66" charset="-78"/>
              </a:rPr>
              <a:t>أ/ شهــــــــــــرزاد خيـــــــــــــــــــر </a:t>
            </a:r>
            <a:br>
              <a:rPr lang="ar-DZ" sz="12800" b="1" dirty="0" smtClean="0">
                <a:solidFill>
                  <a:schemeClr val="bg1"/>
                </a:solidFill>
                <a:latin typeface="Arabic Typesetting" pitchFamily="66" charset="-78"/>
                <a:cs typeface="Arabic Typesetting" pitchFamily="66" charset="-78"/>
              </a:rPr>
            </a:br>
            <a:r>
              <a:rPr lang="ar-DZ" sz="12800" b="1" dirty="0" smtClean="0">
                <a:solidFill>
                  <a:schemeClr val="bg1"/>
                </a:solidFill>
                <a:latin typeface="Arabic Typesetting" pitchFamily="66" charset="-78"/>
                <a:cs typeface="Arabic Typesetting" pitchFamily="66" charset="-78"/>
              </a:rPr>
              <a:t>قســـم العلـــوم سياسيـــــــة، جامعـــة محمد الأمين دباغين</a:t>
            </a:r>
            <a:r>
              <a:rPr lang="fr-FR" sz="12800" dirty="0" smtClean="0">
                <a:solidFill>
                  <a:schemeClr val="bg1"/>
                </a:solidFill>
                <a:latin typeface="Arabic Typesetting" pitchFamily="66" charset="-78"/>
                <a:cs typeface="Arabic Typesetting" pitchFamily="66" charset="-78"/>
              </a:rPr>
              <a:t/>
            </a:r>
            <a:br>
              <a:rPr lang="fr-FR" sz="12800" dirty="0" smtClean="0">
                <a:solidFill>
                  <a:schemeClr val="bg1"/>
                </a:solidFill>
                <a:latin typeface="Arabic Typesetting" pitchFamily="66" charset="-78"/>
                <a:cs typeface="Arabic Typesetting" pitchFamily="66" charset="-78"/>
              </a:rPr>
            </a:br>
            <a:r>
              <a:rPr lang="fr-FR" sz="12800" b="1" dirty="0" smtClean="0">
                <a:solidFill>
                  <a:schemeClr val="bg1"/>
                </a:solidFill>
                <a:latin typeface="Arabic Typesetting" pitchFamily="66" charset="-78"/>
                <a:cs typeface="Arabic Typesetting" pitchFamily="66" charset="-78"/>
              </a:rPr>
              <a:t>chahrazedkhier@gmail.com</a:t>
            </a:r>
            <a:endParaRPr lang="fr-FR" sz="12800" dirty="0">
              <a:solidFill>
                <a:schemeClr val="bg1"/>
              </a:solidFill>
              <a:latin typeface="Arabic Typesetting" pitchFamily="66" charset="-78"/>
              <a:cs typeface="Arabic Typesetting" pitchFamily="66"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9"/>
            <a:ext cx="8568952" cy="3416320"/>
          </a:xfrm>
          <a:prstGeom prst="rect">
            <a:avLst/>
          </a:prstGeom>
        </p:spPr>
        <p:txBody>
          <a:bodyPr wrap="square">
            <a:spAutoFit/>
          </a:bodyPr>
          <a:lstStyle/>
          <a:p>
            <a:pPr algn="r" rtl="1"/>
            <a:r>
              <a:rPr lang="ar-DZ" sz="3600" dirty="0">
                <a:latin typeface="Arabic Typesetting" pitchFamily="66" charset="-78"/>
                <a:cs typeface="Arabic Typesetting" pitchFamily="66" charset="-78"/>
              </a:rPr>
              <a:t> </a:t>
            </a:r>
            <a:r>
              <a:rPr lang="ar-DZ" sz="3600" dirty="0" smtClean="0">
                <a:latin typeface="Arabic Typesetting" pitchFamily="66" charset="-78"/>
                <a:cs typeface="Arabic Typesetting" pitchFamily="66" charset="-78"/>
              </a:rPr>
              <a:t>على الرغم من المعطيات </a:t>
            </a:r>
            <a:r>
              <a:rPr lang="ar-DZ" sz="3600" dirty="0" err="1" smtClean="0">
                <a:latin typeface="Arabic Typesetting" pitchFamily="66" charset="-78"/>
                <a:cs typeface="Arabic Typesetting" pitchFamily="66" charset="-78"/>
              </a:rPr>
              <a:t>التقنية </a:t>
            </a:r>
            <a:r>
              <a:rPr lang="ar-DZ" sz="3600" dirty="0" smtClean="0">
                <a:latin typeface="Arabic Typesetting" pitchFamily="66" charset="-78"/>
                <a:cs typeface="Arabic Typesetting" pitchFamily="66" charset="-78"/>
              </a:rPr>
              <a:t>/الاحصائية حول حجم الانفاق العالمي، </a:t>
            </a:r>
            <a:r>
              <a:rPr lang="ar-DZ" sz="3600" dirty="0" err="1" smtClean="0">
                <a:latin typeface="Arabic Typesetting" pitchFamily="66" charset="-78"/>
                <a:cs typeface="Arabic Typesetting" pitchFamily="66" charset="-78"/>
              </a:rPr>
              <a:t>الا</a:t>
            </a:r>
            <a:r>
              <a:rPr lang="ar-DZ" sz="3600" dirty="0" smtClean="0">
                <a:latin typeface="Arabic Typesetting" pitchFamily="66" charset="-78"/>
                <a:cs typeface="Arabic Typesetting" pitchFamily="66" charset="-78"/>
              </a:rPr>
              <a:t> أن الاتهامات تظل  تطال كل من الولايات </a:t>
            </a:r>
            <a:r>
              <a:rPr lang="ar-DZ" sz="3600" dirty="0">
                <a:latin typeface="Arabic Typesetting" pitchFamily="66" charset="-78"/>
                <a:cs typeface="Arabic Typesetting" pitchFamily="66" charset="-78"/>
              </a:rPr>
              <a:t>المتحدة والمملكة المتحدة، وهي الدول التي كان </a:t>
            </a:r>
            <a:r>
              <a:rPr lang="ar-DZ" sz="3600" dirty="0" smtClean="0">
                <a:latin typeface="Arabic Typesetting" pitchFamily="66" charset="-78"/>
                <a:cs typeface="Arabic Typesetting" pitchFamily="66" charset="-78"/>
              </a:rPr>
              <a:t>ينظر لها على أنها </a:t>
            </a:r>
            <a:r>
              <a:rPr lang="ar-DZ" sz="3600" dirty="0">
                <a:latin typeface="Arabic Typesetting" pitchFamily="66" charset="-78"/>
                <a:cs typeface="Arabic Typesetting" pitchFamily="66" charset="-78"/>
              </a:rPr>
              <a:t>في طليعة المدافعين عن حقوق </a:t>
            </a:r>
            <a:r>
              <a:rPr lang="ar-DZ" sz="3600" dirty="0" err="1">
                <a:latin typeface="Arabic Typesetting" pitchFamily="66" charset="-78"/>
                <a:cs typeface="Arabic Typesetting" pitchFamily="66" charset="-78"/>
              </a:rPr>
              <a:t>الإنسان.</a:t>
            </a:r>
            <a:r>
              <a:rPr lang="ar-DZ" sz="3600" dirty="0">
                <a:latin typeface="Arabic Typesetting" pitchFamily="66" charset="-78"/>
                <a:cs typeface="Arabic Typesetting" pitchFamily="66" charset="-78"/>
              </a:rPr>
              <a:t> </a:t>
            </a:r>
            <a:endParaRPr lang="ar-DZ" sz="3600" dirty="0" smtClean="0">
              <a:latin typeface="Arabic Typesetting" pitchFamily="66" charset="-78"/>
              <a:cs typeface="Arabic Typesetting" pitchFamily="66" charset="-78"/>
            </a:endParaRPr>
          </a:p>
          <a:p>
            <a:pPr algn="r" rtl="1"/>
            <a:r>
              <a:rPr lang="ar-DZ" sz="3600" dirty="0" smtClean="0">
                <a:latin typeface="Arabic Typesetting" pitchFamily="66" charset="-78"/>
                <a:cs typeface="Arabic Typesetting" pitchFamily="66" charset="-78"/>
              </a:rPr>
              <a:t>كذلك هو التناقض </a:t>
            </a:r>
            <a:r>
              <a:rPr lang="ar-DZ" sz="3600" dirty="0">
                <a:latin typeface="Arabic Typesetting" pitchFamily="66" charset="-78"/>
                <a:cs typeface="Arabic Typesetting" pitchFamily="66" charset="-78"/>
              </a:rPr>
              <a:t>وعدم التكافؤ الموجود اليوم في سجلات القوى </a:t>
            </a:r>
            <a:r>
              <a:rPr lang="ar-DZ" sz="3600" dirty="0" err="1">
                <a:latin typeface="Arabic Typesetting" pitchFamily="66" charset="-78"/>
                <a:cs typeface="Arabic Typesetting" pitchFamily="66" charset="-78"/>
              </a:rPr>
              <a:t>الصاعدة </a:t>
            </a:r>
            <a:r>
              <a:rPr lang="ar-DZ" sz="3600" dirty="0">
                <a:latin typeface="Arabic Typesetting" pitchFamily="66" charset="-78"/>
                <a:cs typeface="Arabic Typesetting" pitchFamily="66" charset="-78"/>
              </a:rPr>
              <a:t>– مثل تركيا، والهند، والصين والبرازيل، على سبيل </a:t>
            </a:r>
            <a:r>
              <a:rPr lang="ar-DZ" sz="3600" dirty="0" err="1">
                <a:latin typeface="Arabic Typesetting" pitchFamily="66" charset="-78"/>
                <a:cs typeface="Arabic Typesetting" pitchFamily="66" charset="-78"/>
              </a:rPr>
              <a:t>المثال </a:t>
            </a:r>
            <a:r>
              <a:rPr lang="ar-DZ" sz="3600" dirty="0">
                <a:latin typeface="Arabic Typesetting" pitchFamily="66" charset="-78"/>
                <a:cs typeface="Arabic Typesetting" pitchFamily="66" charset="-78"/>
              </a:rPr>
              <a:t>– يمثل تحديًا </a:t>
            </a:r>
            <a:r>
              <a:rPr lang="ar-DZ" sz="3600" dirty="0" err="1">
                <a:latin typeface="Arabic Typesetting" pitchFamily="66" charset="-78"/>
                <a:cs typeface="Arabic Typesetting" pitchFamily="66" charset="-78"/>
              </a:rPr>
              <a:t>حقيقيًا</a:t>
            </a:r>
            <a:r>
              <a:rPr lang="ar-DZ" sz="3600" dirty="0">
                <a:latin typeface="Arabic Typesetting" pitchFamily="66" charset="-78"/>
                <a:cs typeface="Arabic Typesetting" pitchFamily="66" charset="-78"/>
              </a:rPr>
              <a:t> </a:t>
            </a:r>
            <a:r>
              <a:rPr lang="ar-DZ" sz="3600" dirty="0" err="1">
                <a:latin typeface="Arabic Typesetting" pitchFamily="66" charset="-78"/>
                <a:cs typeface="Arabic Typesetting" pitchFamily="66" charset="-78"/>
              </a:rPr>
              <a:t>لاستراتيجية</a:t>
            </a:r>
            <a:r>
              <a:rPr lang="ar-DZ" sz="3600" dirty="0">
                <a:latin typeface="Arabic Typesetting" pitchFamily="66" charset="-78"/>
                <a:cs typeface="Arabic Typesetting" pitchFamily="66" charset="-78"/>
              </a:rPr>
              <a:t> تقوم على الإجماع الدولي كأساس لتأمين حقوق الإنسان على الصعيد </a:t>
            </a:r>
            <a:r>
              <a:rPr lang="ar-DZ" sz="3600" dirty="0" err="1">
                <a:latin typeface="Arabic Typesetting" pitchFamily="66" charset="-78"/>
                <a:cs typeface="Arabic Typesetting" pitchFamily="66" charset="-78"/>
              </a:rPr>
              <a:t>العالمي.</a:t>
            </a:r>
            <a:r>
              <a:rPr lang="ar-DZ" sz="3600" dirty="0">
                <a:latin typeface="Arabic Typesetting" pitchFamily="66" charset="-78"/>
                <a:cs typeface="Arabic Typesetting" pitchFamily="66" charset="-78"/>
              </a:rPr>
              <a:t> </a:t>
            </a:r>
            <a:endParaRPr lang="fr-FR" sz="3600" dirty="0">
              <a:latin typeface="Arabic Typesetting" pitchFamily="66" charset="-78"/>
              <a:cs typeface="Arabic Typesetting" pitchFamily="66"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1268760"/>
            <a:ext cx="9144000" cy="3672408"/>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800" b="1" dirty="0" smtClean="0">
                <a:latin typeface="Arabic Typesetting" pitchFamily="66" charset="-78"/>
                <a:cs typeface="Arabic Typesetting" pitchFamily="66" charset="-78"/>
              </a:rPr>
              <a:t>ونحن على عتبة نظام جديد تروج له </a:t>
            </a:r>
            <a:r>
              <a:rPr lang="ar-DZ" sz="4800" b="1" dirty="0" err="1" smtClean="0">
                <a:latin typeface="Arabic Typesetting" pitchFamily="66" charset="-78"/>
                <a:cs typeface="Arabic Typesetting" pitchFamily="66" charset="-78"/>
              </a:rPr>
              <a:t>الحوكمة</a:t>
            </a:r>
            <a:r>
              <a:rPr lang="ar-DZ" sz="4800" b="1" dirty="0" smtClean="0">
                <a:latin typeface="Arabic Typesetting" pitchFamily="66" charset="-78"/>
                <a:cs typeface="Arabic Typesetting" pitchFamily="66" charset="-78"/>
              </a:rPr>
              <a:t> العالمية يبدو أنها في حاجة </a:t>
            </a:r>
            <a:r>
              <a:rPr lang="ar-DZ" sz="4800" b="1" dirty="0" err="1" smtClean="0">
                <a:latin typeface="Arabic Typesetting" pitchFamily="66" charset="-78"/>
                <a:cs typeface="Arabic Typesetting" pitchFamily="66" charset="-78"/>
              </a:rPr>
              <a:t>لاعادة</a:t>
            </a:r>
            <a:r>
              <a:rPr lang="ar-DZ" sz="4800" b="1" dirty="0" smtClean="0">
                <a:latin typeface="Arabic Typesetting" pitchFamily="66" charset="-78"/>
                <a:cs typeface="Arabic Typesetting" pitchFamily="66" charset="-78"/>
              </a:rPr>
              <a:t> </a:t>
            </a:r>
            <a:r>
              <a:rPr lang="ar-DZ" sz="4800" b="1" dirty="0">
                <a:latin typeface="Arabic Typesetting" pitchFamily="66" charset="-78"/>
                <a:cs typeface="Arabic Typesetting" pitchFamily="66" charset="-78"/>
              </a:rPr>
              <a:t> </a:t>
            </a:r>
            <a:r>
              <a:rPr lang="ar-DZ" sz="4800" b="1" dirty="0" smtClean="0">
                <a:latin typeface="Arabic Typesetting" pitchFamily="66" charset="-78"/>
                <a:cs typeface="Arabic Typesetting" pitchFamily="66" charset="-78"/>
              </a:rPr>
              <a:t>انتاج نقاش  مختلف حول </a:t>
            </a:r>
            <a:r>
              <a:rPr lang="ar-DZ" sz="4800" b="1" dirty="0">
                <a:latin typeface="Arabic Typesetting" pitchFamily="66" charset="-78"/>
                <a:cs typeface="Arabic Typesetting" pitchFamily="66" charset="-78"/>
              </a:rPr>
              <a:t>حقوق الإنسان </a:t>
            </a:r>
            <a:r>
              <a:rPr lang="ar-DZ" sz="4800" b="1" dirty="0" smtClean="0">
                <a:latin typeface="Arabic Typesetting" pitchFamily="66" charset="-78"/>
                <a:cs typeface="Arabic Typesetting" pitchFamily="66" charset="-78"/>
              </a:rPr>
              <a:t>العالمية.</a:t>
            </a:r>
            <a:endParaRPr lang="ar-DZ" sz="4800" b="1" dirty="0">
              <a:latin typeface="Arabic Typesetting" pitchFamily="66" charset="-78"/>
              <a:cs typeface="Arabic Typesetting" pitchFamily="66" charset="-78"/>
            </a:endParaRPr>
          </a:p>
          <a:p>
            <a:r>
              <a:rPr lang="ar-DZ" dirty="0"/>
              <a:t/>
            </a:r>
            <a:br>
              <a:rPr lang="ar-DZ" dirty="0"/>
            </a:b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619672" y="764704"/>
            <a:ext cx="6192688" cy="86409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smtClean="0">
                <a:latin typeface="Arabic Typesetting" pitchFamily="66" charset="-78"/>
                <a:cs typeface="Arabic Typesetting" pitchFamily="66" charset="-78"/>
              </a:rPr>
              <a:t>محاكمة النقاشات التقليدية حول حقوق الانسان</a:t>
            </a:r>
            <a:endParaRPr lang="fr-FR" sz="4400" dirty="0">
              <a:latin typeface="Arabic Typesetting" pitchFamily="66" charset="-78"/>
              <a:cs typeface="Arabic Typesetting" pitchFamily="66" charset="-78"/>
            </a:endParaRPr>
          </a:p>
        </p:txBody>
      </p:sp>
      <p:sp>
        <p:nvSpPr>
          <p:cNvPr id="3" name="Rectangle 2"/>
          <p:cNvSpPr/>
          <p:nvPr/>
        </p:nvSpPr>
        <p:spPr>
          <a:xfrm>
            <a:off x="323528" y="2204864"/>
            <a:ext cx="8568952" cy="3416320"/>
          </a:xfrm>
          <a:prstGeom prst="rect">
            <a:avLst/>
          </a:prstGeom>
        </p:spPr>
        <p:txBody>
          <a:bodyPr wrap="square">
            <a:spAutoFit/>
          </a:bodyPr>
          <a:lstStyle/>
          <a:p>
            <a:pPr algn="r" rtl="1"/>
            <a:r>
              <a:rPr lang="ar-DZ" sz="3600" dirty="0">
                <a:latin typeface="Arabic Typesetting" pitchFamily="66" charset="-78"/>
                <a:cs typeface="Arabic Typesetting" pitchFamily="66" charset="-78"/>
              </a:rPr>
              <a:t>النقاش حول قضايا حقوق </a:t>
            </a:r>
            <a:r>
              <a:rPr lang="ar-DZ" sz="3600" dirty="0" smtClean="0">
                <a:latin typeface="Arabic Typesetting" pitchFamily="66" charset="-78"/>
                <a:cs typeface="Arabic Typesetting" pitchFamily="66" charset="-78"/>
              </a:rPr>
              <a:t>الإنسان كانت </a:t>
            </a:r>
            <a:r>
              <a:rPr lang="ar-DZ" sz="3600" dirty="0">
                <a:latin typeface="Arabic Typesetting" pitchFamily="66" charset="-78"/>
                <a:cs typeface="Arabic Typesetting" pitchFamily="66" charset="-78"/>
              </a:rPr>
              <a:t>تهيمن عليه النخبة في أوروبا وأمريكا، ومع توسع المجتمع المدني العالمي، فأنه يتم إهمال العديد من الأصوات التي تستحق أن يسمع </a:t>
            </a:r>
            <a:r>
              <a:rPr lang="ar-DZ" sz="3600" dirty="0" err="1">
                <a:latin typeface="Arabic Typesetting" pitchFamily="66" charset="-78"/>
                <a:cs typeface="Arabic Typesetting" pitchFamily="66" charset="-78"/>
              </a:rPr>
              <a:t>لها</a:t>
            </a:r>
            <a:r>
              <a:rPr lang="ar-DZ" sz="3600" dirty="0" err="1" smtClean="0">
                <a:latin typeface="Arabic Typesetting" pitchFamily="66" charset="-78"/>
                <a:cs typeface="Arabic Typesetting" pitchFamily="66" charset="-78"/>
              </a:rPr>
              <a:t>.</a:t>
            </a:r>
            <a:r>
              <a:rPr lang="ar-DZ" sz="3600" dirty="0" smtClean="0">
                <a:latin typeface="Arabic Typesetting" pitchFamily="66" charset="-78"/>
                <a:cs typeface="Arabic Typesetting" pitchFamily="66" charset="-78"/>
              </a:rPr>
              <a:t> فإن المجتمع </a:t>
            </a:r>
            <a:r>
              <a:rPr lang="ar-DZ" sz="3600" dirty="0">
                <a:latin typeface="Arabic Typesetting" pitchFamily="66" charset="-78"/>
                <a:cs typeface="Arabic Typesetting" pitchFamily="66" charset="-78"/>
              </a:rPr>
              <a:t>المدني العالمي هو في الواقع ساحة تبقى فيها الاتصالات، والتمويل، والمعرفة الداخلية عناصر </a:t>
            </a:r>
            <a:r>
              <a:rPr lang="ar-DZ" sz="3600" dirty="0" err="1">
                <a:latin typeface="Arabic Typesetting" pitchFamily="66" charset="-78"/>
                <a:cs typeface="Arabic Typesetting" pitchFamily="66" charset="-78"/>
              </a:rPr>
              <a:t>حاسمة.</a:t>
            </a:r>
            <a:r>
              <a:rPr lang="ar-DZ" sz="3600" dirty="0">
                <a:latin typeface="Arabic Typesetting" pitchFamily="66" charset="-78"/>
                <a:cs typeface="Arabic Typesetting" pitchFamily="66" charset="-78"/>
              </a:rPr>
              <a:t> وحتى منظمات حقوق الإنسان الرائدة </a:t>
            </a:r>
            <a:r>
              <a:rPr lang="ar-DZ" sz="3600" dirty="0" smtClean="0">
                <a:latin typeface="Arabic Typesetting" pitchFamily="66" charset="-78"/>
                <a:cs typeface="Arabic Typesetting" pitchFamily="66" charset="-78"/>
              </a:rPr>
              <a:t>غير الحكومية </a:t>
            </a:r>
            <a:r>
              <a:rPr lang="ar-DZ" sz="3600" dirty="0">
                <a:latin typeface="Arabic Typesetting" pitchFamily="66" charset="-78"/>
                <a:cs typeface="Arabic Typesetting" pitchFamily="66" charset="-78"/>
              </a:rPr>
              <a:t>مثل منظمة العفو الدولية </a:t>
            </a:r>
            <a:r>
              <a:rPr lang="ar-DZ" sz="3600" dirty="0" err="1">
                <a:latin typeface="Arabic Typesetting" pitchFamily="66" charset="-78"/>
                <a:cs typeface="Arabic Typesetting" pitchFamily="66" charset="-78"/>
              </a:rPr>
              <a:t>وهيومن</a:t>
            </a:r>
            <a:r>
              <a:rPr lang="ar-DZ" sz="3600" dirty="0">
                <a:latin typeface="Arabic Typesetting" pitchFamily="66" charset="-78"/>
                <a:cs typeface="Arabic Typesetting" pitchFamily="66" charset="-78"/>
              </a:rPr>
              <a:t> </a:t>
            </a:r>
            <a:r>
              <a:rPr lang="ar-DZ" sz="3600" dirty="0" err="1">
                <a:latin typeface="Arabic Typesetting" pitchFamily="66" charset="-78"/>
                <a:cs typeface="Arabic Typesetting" pitchFamily="66" charset="-78"/>
              </a:rPr>
              <a:t>رايتس</a:t>
            </a:r>
            <a:r>
              <a:rPr lang="ar-DZ" sz="3600" dirty="0">
                <a:latin typeface="Arabic Typesetting" pitchFamily="66" charset="-78"/>
                <a:cs typeface="Arabic Typesetting" pitchFamily="66" charset="-78"/>
              </a:rPr>
              <a:t> </a:t>
            </a:r>
            <a:r>
              <a:rPr lang="ar-DZ" sz="3600" dirty="0" err="1">
                <a:latin typeface="Arabic Typesetting" pitchFamily="66" charset="-78"/>
                <a:cs typeface="Arabic Typesetting" pitchFamily="66" charset="-78"/>
              </a:rPr>
              <a:t>ووتش</a:t>
            </a:r>
            <a:r>
              <a:rPr lang="ar-DZ" sz="3600" dirty="0">
                <a:latin typeface="Arabic Typesetting" pitchFamily="66" charset="-78"/>
                <a:cs typeface="Arabic Typesetting" pitchFamily="66" charset="-78"/>
              </a:rPr>
              <a:t> تختار من تبرز معاناته، وهذه الخيارات لا تخضع دائمًا لمبدأ الاستحقاق أو </a:t>
            </a:r>
            <a:r>
              <a:rPr lang="ar-DZ" sz="3600" dirty="0" err="1" smtClean="0">
                <a:latin typeface="Arabic Typesetting" pitchFamily="66" charset="-78"/>
                <a:cs typeface="Arabic Typesetting" pitchFamily="66" charset="-78"/>
              </a:rPr>
              <a:t>الحاجة.</a:t>
            </a:r>
            <a:r>
              <a:rPr lang="ar-DZ" sz="3600" dirty="0">
                <a:latin typeface="Arabic Typesetting" pitchFamily="66" charset="-78"/>
                <a:cs typeface="Arabic Typesetting" pitchFamily="66" charset="-78"/>
              </a:rPr>
              <a:t> </a:t>
            </a:r>
            <a:endParaRPr lang="fr-FR" sz="3600" dirty="0">
              <a:latin typeface="Arabic Typesetting" pitchFamily="66" charset="-78"/>
              <a:cs typeface="Arabic Typesetting" pitchFamily="66"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info\Pictures\quote-there-s-this-big-debate-that-goes-on-in-america-about-what-rights-are-civil-rights-human-julian-bond-128-9-0973.jpg"/>
          <p:cNvPicPr>
            <a:picLocks noChangeAspect="1" noChangeArrowheads="1"/>
          </p:cNvPicPr>
          <p:nvPr/>
        </p:nvPicPr>
        <p:blipFill>
          <a:blip r:embed="rId2" cstate="print"/>
          <a:srcRect/>
          <a:stretch>
            <a:fillRect/>
          </a:stretch>
        </p:blipFill>
        <p:spPr bwMode="auto">
          <a:xfrm>
            <a:off x="0" y="332656"/>
            <a:ext cx="9144000" cy="61206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72816"/>
            <a:ext cx="7920880" cy="4524315"/>
          </a:xfrm>
          <a:prstGeom prst="rect">
            <a:avLst/>
          </a:prstGeom>
          <a:solidFill>
            <a:schemeClr val="accent3">
              <a:lumMod val="50000"/>
            </a:schemeClr>
          </a:solidFill>
        </p:spPr>
        <p:txBody>
          <a:bodyPr wrap="square">
            <a:spAutoFit/>
          </a:bodyPr>
          <a:lstStyle/>
          <a:p>
            <a:pPr algn="r" rtl="1"/>
            <a:r>
              <a:rPr lang="ar-DZ" sz="3600" dirty="0">
                <a:latin typeface="Arabic Typesetting" pitchFamily="66" charset="-78"/>
                <a:cs typeface="Arabic Typesetting" pitchFamily="66" charset="-78"/>
              </a:rPr>
              <a:t>على الرغم من أن حقوق الإنسان </a:t>
            </a:r>
            <a:r>
              <a:rPr lang="ar-DZ" sz="3600" dirty="0" smtClean="0">
                <a:latin typeface="Arabic Typesetting" pitchFamily="66" charset="-78"/>
                <a:cs typeface="Arabic Typesetting" pitchFamily="66" charset="-78"/>
              </a:rPr>
              <a:t>تمثل قيمة </a:t>
            </a:r>
            <a:r>
              <a:rPr lang="ar-DZ" sz="3600" dirty="0">
                <a:latin typeface="Arabic Typesetting" pitchFamily="66" charset="-78"/>
                <a:cs typeface="Arabic Typesetting" pitchFamily="66" charset="-78"/>
              </a:rPr>
              <a:t>عالمية، إلا أن الجهود الدولية التي بذلت في الترويج لها أثبتت في كثير من الأحيان عدم </a:t>
            </a:r>
            <a:r>
              <a:rPr lang="ar-DZ" sz="3600" dirty="0" err="1">
                <a:latin typeface="Arabic Typesetting" pitchFamily="66" charset="-78"/>
                <a:cs typeface="Arabic Typesetting" pitchFamily="66" charset="-78"/>
              </a:rPr>
              <a:t>فعاليتها.</a:t>
            </a:r>
            <a:r>
              <a:rPr lang="ar-DZ" sz="3600" dirty="0">
                <a:latin typeface="Arabic Typesetting" pitchFamily="66" charset="-78"/>
                <a:cs typeface="Arabic Typesetting" pitchFamily="66" charset="-78"/>
              </a:rPr>
              <a:t> أحد الأسباب، أن </a:t>
            </a:r>
            <a:r>
              <a:rPr lang="ar-DZ" sz="3600" dirty="0" smtClean="0">
                <a:latin typeface="Arabic Typesetting" pitchFamily="66" charset="-78"/>
                <a:cs typeface="Arabic Typesetting" pitchFamily="66" charset="-78"/>
              </a:rPr>
              <a:t>المدافعين المحليين عنها يربطون الضغط </a:t>
            </a:r>
            <a:r>
              <a:rPr lang="ar-DZ" sz="3600" dirty="0">
                <a:latin typeface="Arabic Typesetting" pitchFamily="66" charset="-78"/>
                <a:cs typeface="Arabic Typesetting" pitchFamily="66" charset="-78"/>
              </a:rPr>
              <a:t>من أجل حقوق الإنسان بالأشكال الأخرى من التدخل </a:t>
            </a:r>
            <a:r>
              <a:rPr lang="ar-DZ" sz="3600" dirty="0" smtClean="0">
                <a:latin typeface="Arabic Typesetting" pitchFamily="66" charset="-78"/>
                <a:cs typeface="Arabic Typesetting" pitchFamily="66" charset="-78"/>
              </a:rPr>
              <a:t>الغربي  على سيادة الدول سواء </a:t>
            </a:r>
            <a:r>
              <a:rPr lang="ar-DZ" sz="3600" dirty="0">
                <a:latin typeface="Arabic Typesetting" pitchFamily="66" charset="-78"/>
                <a:cs typeface="Arabic Typesetting" pitchFamily="66" charset="-78"/>
              </a:rPr>
              <a:t>كان من مقرات </a:t>
            </a:r>
            <a:r>
              <a:rPr lang="ar-DZ" sz="3600" dirty="0" err="1">
                <a:latin typeface="Arabic Typesetting" pitchFamily="66" charset="-78"/>
                <a:cs typeface="Arabic Typesetting" pitchFamily="66" charset="-78"/>
              </a:rPr>
              <a:t>هيومن</a:t>
            </a:r>
            <a:r>
              <a:rPr lang="ar-DZ" sz="3600" dirty="0">
                <a:latin typeface="Arabic Typesetting" pitchFamily="66" charset="-78"/>
                <a:cs typeface="Arabic Typesetting" pitchFamily="66" charset="-78"/>
              </a:rPr>
              <a:t> </a:t>
            </a:r>
            <a:r>
              <a:rPr lang="ar-DZ" sz="3600" dirty="0" err="1">
                <a:latin typeface="Arabic Typesetting" pitchFamily="66" charset="-78"/>
                <a:cs typeface="Arabic Typesetting" pitchFamily="66" charset="-78"/>
              </a:rPr>
              <a:t>رايتس</a:t>
            </a:r>
            <a:r>
              <a:rPr lang="ar-DZ" sz="3600" dirty="0">
                <a:latin typeface="Arabic Typesetting" pitchFamily="66" charset="-78"/>
                <a:cs typeface="Arabic Typesetting" pitchFamily="66" charset="-78"/>
              </a:rPr>
              <a:t> </a:t>
            </a:r>
            <a:r>
              <a:rPr lang="ar-DZ" sz="3600" dirty="0" err="1">
                <a:latin typeface="Arabic Typesetting" pitchFamily="66" charset="-78"/>
                <a:cs typeface="Arabic Typesetting" pitchFamily="66" charset="-78"/>
              </a:rPr>
              <a:t>ووتش</a:t>
            </a:r>
            <a:r>
              <a:rPr lang="ar-DZ" sz="3600" dirty="0">
                <a:latin typeface="Arabic Typesetting" pitchFamily="66" charset="-78"/>
                <a:cs typeface="Arabic Typesetting" pitchFamily="66" charset="-78"/>
              </a:rPr>
              <a:t>، أو الاتحاد الأوروبي، أو الأمم المتحدة، أو وزارة الخارجية </a:t>
            </a:r>
            <a:r>
              <a:rPr lang="ar-DZ" sz="3600" dirty="0" err="1">
                <a:latin typeface="Arabic Typesetting" pitchFamily="66" charset="-78"/>
                <a:cs typeface="Arabic Typesetting" pitchFamily="66" charset="-78"/>
              </a:rPr>
              <a:t>الأمريكية </a:t>
            </a:r>
            <a:r>
              <a:rPr lang="ar-DZ" sz="3600" dirty="0">
                <a:latin typeface="Arabic Typesetting" pitchFamily="66" charset="-78"/>
                <a:cs typeface="Arabic Typesetting" pitchFamily="66" charset="-78"/>
              </a:rPr>
              <a:t>– فجميعهم </a:t>
            </a:r>
            <a:r>
              <a:rPr lang="ar-DZ" sz="3600" dirty="0" smtClean="0">
                <a:latin typeface="Arabic Typesetting" pitchFamily="66" charset="-78"/>
                <a:cs typeface="Arabic Typesetting" pitchFamily="66" charset="-78"/>
              </a:rPr>
              <a:t>ذوو نوايا </a:t>
            </a:r>
            <a:r>
              <a:rPr lang="ar-DZ" sz="3600" dirty="0" err="1" smtClean="0">
                <a:latin typeface="Arabic Typesetting" pitchFamily="66" charset="-78"/>
                <a:cs typeface="Arabic Typesetting" pitchFamily="66" charset="-78"/>
              </a:rPr>
              <a:t>سيئة.</a:t>
            </a:r>
            <a:r>
              <a:rPr lang="ar-DZ" sz="3600" dirty="0" smtClean="0">
                <a:latin typeface="Arabic Typesetting" pitchFamily="66" charset="-78"/>
                <a:cs typeface="Arabic Typesetting" pitchFamily="66" charset="-78"/>
              </a:rPr>
              <a:t> </a:t>
            </a:r>
            <a:r>
              <a:rPr lang="ar-DZ" sz="3600" dirty="0">
                <a:latin typeface="Arabic Typesetting" pitchFamily="66" charset="-78"/>
                <a:cs typeface="Arabic Typesetting" pitchFamily="66" charset="-78"/>
              </a:rPr>
              <a:t>ولذا فمع هذا التشويه، أصبحت الدعوة لحقوق الإنسان تواجه رد فعل عنيف ويتم التنفير منها حتى من هؤلاء الشركاء المحليين الذي قد يكونون متعاطفين </a:t>
            </a:r>
            <a:r>
              <a:rPr lang="ar-DZ" sz="3600" dirty="0" smtClean="0">
                <a:latin typeface="Arabic Typesetting" pitchFamily="66" charset="-78"/>
                <a:cs typeface="Arabic Typesetting" pitchFamily="66" charset="-78"/>
              </a:rPr>
              <a:t>معها.</a:t>
            </a:r>
            <a:endParaRPr lang="fr-FR" sz="3600" dirty="0">
              <a:latin typeface="Arabic Typesetting" pitchFamily="66" charset="-78"/>
              <a:cs typeface="Arabic Typesetting" pitchFamily="66" charset="-78"/>
            </a:endParaRPr>
          </a:p>
        </p:txBody>
      </p:sp>
      <p:sp>
        <p:nvSpPr>
          <p:cNvPr id="3" name="Rectangle 2"/>
          <p:cNvSpPr/>
          <p:nvPr/>
        </p:nvSpPr>
        <p:spPr>
          <a:xfrm>
            <a:off x="827584" y="476672"/>
            <a:ext cx="7560840" cy="79208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latin typeface="Arabic Typesetting" pitchFamily="66" charset="-78"/>
                <a:cs typeface="Arabic Typesetting" pitchFamily="66" charset="-78"/>
              </a:rPr>
              <a:t>الحاجة لتوسيع النقاش حول حقوق الانسان  ليشمل فواعل أخرى </a:t>
            </a:r>
            <a:endParaRPr lang="fr-FR" sz="4000" dirty="0">
              <a:latin typeface="Arabic Typesetting" pitchFamily="66" charset="-78"/>
              <a:cs typeface="Arabic Typesetting" pitchFamily="66"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348880"/>
            <a:ext cx="8640960" cy="1754326"/>
          </a:xfrm>
          <a:prstGeom prst="rect">
            <a:avLst/>
          </a:prstGeom>
          <a:solidFill>
            <a:schemeClr val="accent3">
              <a:lumMod val="50000"/>
            </a:schemeClr>
          </a:solidFill>
        </p:spPr>
        <p:txBody>
          <a:bodyPr wrap="square">
            <a:spAutoFit/>
          </a:bodyPr>
          <a:lstStyle/>
          <a:p>
            <a:pPr algn="r" rtl="1"/>
            <a:r>
              <a:rPr lang="ar-DZ" sz="3600" dirty="0" smtClean="0">
                <a:latin typeface="Arabic Typesetting" pitchFamily="66" charset="-78"/>
                <a:cs typeface="Arabic Typesetting" pitchFamily="66" charset="-78"/>
              </a:rPr>
              <a:t>أما العائق الثاني أمام توسيع نطاق حقوق الانسان  فيتعلق بكون الترويج </a:t>
            </a:r>
            <a:r>
              <a:rPr lang="ar-DZ" sz="3600" dirty="0">
                <a:latin typeface="Arabic Typesetting" pitchFamily="66" charset="-78"/>
                <a:cs typeface="Arabic Typesetting" pitchFamily="66" charset="-78"/>
              </a:rPr>
              <a:t>للحقوق الدولية يمكن أن يحل محل الحركات المدافعة عن الحقوق المحلية، وذلك من خلال تمويل المنظمات الدولية بدلاً من المنظمات </a:t>
            </a:r>
            <a:r>
              <a:rPr lang="ar-DZ" sz="3600" dirty="0" err="1">
                <a:latin typeface="Arabic Typesetting" pitchFamily="66" charset="-78"/>
                <a:cs typeface="Arabic Typesetting" pitchFamily="66" charset="-78"/>
              </a:rPr>
              <a:t>المحلية.</a:t>
            </a:r>
            <a:r>
              <a:rPr lang="ar-DZ" sz="3600" dirty="0">
                <a:latin typeface="Arabic Typesetting" pitchFamily="66" charset="-78"/>
                <a:cs typeface="Arabic Typesetting" pitchFamily="66" charset="-78"/>
              </a:rPr>
              <a:t> </a:t>
            </a:r>
            <a:r>
              <a:rPr lang="ar-DZ" sz="3600" dirty="0" smtClean="0">
                <a:latin typeface="Arabic Typesetting" pitchFamily="66" charset="-78"/>
                <a:cs typeface="Arabic Typesetting" pitchFamily="66" charset="-78"/>
              </a:rPr>
              <a:t>وهنا يجبرون </a:t>
            </a:r>
            <a:r>
              <a:rPr lang="ar-DZ" sz="3600" dirty="0">
                <a:latin typeface="Arabic Typesetting" pitchFamily="66" charset="-78"/>
                <a:cs typeface="Arabic Typesetting" pitchFamily="66" charset="-78"/>
              </a:rPr>
              <a:t>الأخيرة على أداء أدوار ثانوية.</a:t>
            </a:r>
            <a:endParaRPr lang="fr-FR" sz="3600" dirty="0">
              <a:latin typeface="Arabic Typesetting" pitchFamily="66" charset="-78"/>
              <a:cs typeface="Arabic Typesetting" pitchFamily="66"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51520" y="1844824"/>
            <a:ext cx="8604448" cy="252028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b="1" dirty="0" smtClean="0">
                <a:effectLst>
                  <a:outerShdw blurRad="38100" dist="38100" dir="2700000" algn="tl">
                    <a:srgbClr val="000000">
                      <a:alpha val="43137"/>
                    </a:srgbClr>
                  </a:outerShdw>
                </a:effectLst>
                <a:latin typeface="Arabic Typesetting" pitchFamily="66" charset="-78"/>
                <a:cs typeface="Arabic Typesetting" pitchFamily="66" charset="-78"/>
              </a:rPr>
              <a:t>المنظمات غير الحكومية كطرف مشارك في النقاش حول حقوق الانسان</a:t>
            </a:r>
            <a:endParaRPr lang="fr-FR" sz="5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568952" cy="4093428"/>
          </a:xfrm>
          <a:prstGeom prst="rect">
            <a:avLst/>
          </a:prstGeom>
          <a:solidFill>
            <a:schemeClr val="accent3"/>
          </a:solidFill>
        </p:spPr>
        <p:txBody>
          <a:bodyPr wrap="square">
            <a:spAutoFit/>
          </a:bodyPr>
          <a:lstStyle/>
          <a:p>
            <a:pPr algn="r" rtl="1"/>
            <a:r>
              <a:rPr lang="ar-DZ" sz="3600" dirty="0" smtClean="0">
                <a:latin typeface="Arabic Typesetting" pitchFamily="66" charset="-78"/>
                <a:cs typeface="Arabic Typesetting" pitchFamily="66" charset="-78"/>
              </a:rPr>
              <a:t>تقتضي الجهود الرامية إلى النهوض  بحقوق الانسان تعاون عدد من الشركاء الاستراتيجيين على المستويين المحلي والدولي، ولذلك </a:t>
            </a:r>
            <a:r>
              <a:rPr lang="ar-DZ" sz="3600" dirty="0" err="1" smtClean="0">
                <a:latin typeface="Arabic Typesetting" pitchFamily="66" charset="-78"/>
                <a:cs typeface="Arabic Typesetting" pitchFamily="66" charset="-78"/>
              </a:rPr>
              <a:t>تلجأ </a:t>
            </a:r>
            <a:r>
              <a:rPr lang="ar-DZ" sz="3600" dirty="0" smtClean="0">
                <a:latin typeface="Arabic Typesetting" pitchFamily="66" charset="-78"/>
                <a:cs typeface="Arabic Typesetting" pitchFamily="66" charset="-78"/>
              </a:rPr>
              <a:t>"المنظمات غير الحكومية" إلى بناء </a:t>
            </a:r>
            <a:r>
              <a:rPr lang="ar-DZ" sz="4000" b="1" dirty="0" smtClean="0">
                <a:solidFill>
                  <a:srgbClr val="00B050"/>
                </a:solidFill>
                <a:latin typeface="Arabic Typesetting" pitchFamily="66" charset="-78"/>
                <a:cs typeface="Arabic Typesetting" pitchFamily="66" charset="-78"/>
              </a:rPr>
              <a:t>شبكات</a:t>
            </a:r>
            <a:r>
              <a:rPr lang="ar-DZ" sz="4000" dirty="0" smtClean="0">
                <a:latin typeface="Arabic Typesetting" pitchFamily="66" charset="-78"/>
                <a:cs typeface="Arabic Typesetting" pitchFamily="66" charset="-78"/>
              </a:rPr>
              <a:t> </a:t>
            </a:r>
            <a:r>
              <a:rPr lang="ar-DZ" sz="3600" dirty="0" smtClean="0">
                <a:latin typeface="Arabic Typesetting" pitchFamily="66" charset="-78"/>
                <a:cs typeface="Arabic Typesetting" pitchFamily="66" charset="-78"/>
              </a:rPr>
              <a:t>محلية أو عالمية من أجل توسيع مجال عملها، من خلال إشراك فواعل جدد وتطوير </a:t>
            </a:r>
            <a:r>
              <a:rPr lang="ar-DZ" sz="4000" b="1" dirty="0" smtClean="0">
                <a:solidFill>
                  <a:srgbClr val="00B050"/>
                </a:solidFill>
                <a:latin typeface="Arabic Typesetting" pitchFamily="66" charset="-78"/>
                <a:cs typeface="Arabic Typesetting" pitchFamily="66" charset="-78"/>
              </a:rPr>
              <a:t>شراكات</a:t>
            </a:r>
            <a:r>
              <a:rPr lang="ar-DZ" sz="3600" dirty="0" smtClean="0">
                <a:latin typeface="Arabic Typesetting" pitchFamily="66" charset="-78"/>
                <a:cs typeface="Arabic Typesetting" pitchFamily="66" charset="-78"/>
              </a:rPr>
              <a:t> فعالة بُغية حماية الأفراد من تهديدات الأمن الإنساني.</a:t>
            </a:r>
          </a:p>
          <a:p>
            <a:pPr algn="r" rtl="1"/>
            <a:r>
              <a:rPr lang="ar-DZ" sz="3600" dirty="0" smtClean="0">
                <a:latin typeface="Arabic Typesetting" pitchFamily="66" charset="-78"/>
                <a:cs typeface="Arabic Typesetting" pitchFamily="66" charset="-78"/>
              </a:rPr>
              <a:t> وتضم هذه </a:t>
            </a:r>
            <a:r>
              <a:rPr lang="ar-DZ" sz="3600" dirty="0" err="1" smtClean="0">
                <a:latin typeface="Arabic Typesetting" pitchFamily="66" charset="-78"/>
                <a:cs typeface="Arabic Typesetting" pitchFamily="66" charset="-78"/>
              </a:rPr>
              <a:t>الشبكات </a:t>
            </a:r>
            <a:r>
              <a:rPr lang="ar-DZ" sz="3600" dirty="0" smtClean="0">
                <a:latin typeface="Arabic Typesetting" pitchFamily="66" charset="-78"/>
                <a:cs typeface="Arabic Typesetting" pitchFamily="66" charset="-78"/>
              </a:rPr>
              <a:t>"المنظمات غير الحكومية" والوكالات المتخصصة التابعة للأمم المتحدة، التي تجمع بينها قيم وأهداف مشتركة، وبذلك تعمل على تبادل المعلومات فيما بينها وتسهيل عمل بعضها البعض</a:t>
            </a:r>
            <a:endParaRPr lang="fr-FR" sz="3600" dirty="0">
              <a:latin typeface="Arabic Typesetting" pitchFamily="66" charset="-78"/>
              <a:cs typeface="Arabic Typesetting" pitchFamily="66"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40768"/>
            <a:ext cx="8352928" cy="4524315"/>
          </a:xfrm>
          <a:prstGeom prst="rect">
            <a:avLst/>
          </a:prstGeom>
          <a:solidFill>
            <a:srgbClr val="00B050"/>
          </a:solidFill>
        </p:spPr>
        <p:txBody>
          <a:bodyPr wrap="square">
            <a:spAutoFit/>
          </a:bodyPr>
          <a:lstStyle/>
          <a:p>
            <a:pPr algn="r" rtl="1"/>
            <a:r>
              <a:rPr lang="ar-DZ" sz="3600" dirty="0" smtClean="0">
                <a:solidFill>
                  <a:schemeClr val="bg1"/>
                </a:solidFill>
                <a:latin typeface="Arabic Typesetting" pitchFamily="66" charset="-78"/>
                <a:cs typeface="Arabic Typesetting" pitchFamily="66" charset="-78"/>
              </a:rPr>
              <a:t>كما تجدر الإشارة إلى مساهمة المنظمات غير الحكومية في تحقيق المصالحة وبعث قيم التسامح بين الأطراف المختلفة في الدين، أو العرق، أو اللغة وهو ما جسدته منظمة </a:t>
            </a:r>
            <a:r>
              <a:rPr lang="fr-FR" sz="3600" dirty="0" smtClean="0">
                <a:solidFill>
                  <a:schemeClr val="bg1"/>
                </a:solidFill>
                <a:latin typeface="Arabic Typesetting" pitchFamily="66" charset="-78"/>
                <a:cs typeface="Arabic Typesetting" pitchFamily="66" charset="-78"/>
              </a:rPr>
              <a:t>World Vision</a:t>
            </a:r>
            <a:r>
              <a:rPr lang="ar-DZ" sz="3600" dirty="0" smtClean="0">
                <a:solidFill>
                  <a:schemeClr val="bg1"/>
                </a:solidFill>
                <a:latin typeface="Arabic Typesetting" pitchFamily="66" charset="-78"/>
                <a:cs typeface="Arabic Typesetting" pitchFamily="66" charset="-78"/>
              </a:rPr>
              <a:t>التي نفذّت مشاريع عديدة تعاملت مع تعزيز السلام من خلال اقامة علاقات مع المجتمعات المحلية </a:t>
            </a:r>
            <a:r>
              <a:rPr lang="ar-DZ" sz="3600" dirty="0" err="1" smtClean="0">
                <a:solidFill>
                  <a:schemeClr val="bg1"/>
                </a:solidFill>
                <a:latin typeface="Arabic Typesetting" pitchFamily="66" charset="-78"/>
                <a:cs typeface="Arabic Typesetting" pitchFamily="66" charset="-78"/>
              </a:rPr>
              <a:t>وقادتها.</a:t>
            </a:r>
            <a:r>
              <a:rPr lang="ar-DZ" sz="3600" dirty="0" smtClean="0">
                <a:solidFill>
                  <a:schemeClr val="bg1"/>
                </a:solidFill>
                <a:latin typeface="Arabic Typesetting" pitchFamily="66" charset="-78"/>
                <a:cs typeface="Arabic Typesetting" pitchFamily="66" charset="-78"/>
              </a:rPr>
              <a:t> فعلى سبيل المثال تواجدت هذه المنظمات غير الحكومية في كوسوفو منذ سنة 2000 </a:t>
            </a:r>
            <a:r>
              <a:rPr lang="ar-DZ" sz="3600" dirty="0" err="1" smtClean="0">
                <a:solidFill>
                  <a:schemeClr val="bg1"/>
                </a:solidFill>
                <a:latin typeface="Arabic Typesetting" pitchFamily="66" charset="-78"/>
                <a:cs typeface="Arabic Typesetting" pitchFamily="66" charset="-78"/>
              </a:rPr>
              <a:t>وأسست </a:t>
            </a:r>
            <a:r>
              <a:rPr lang="ar-DZ" sz="3600" dirty="0" smtClean="0">
                <a:solidFill>
                  <a:schemeClr val="bg1"/>
                </a:solidFill>
                <a:latin typeface="Arabic Typesetting" pitchFamily="66" charset="-78"/>
                <a:cs typeface="Arabic Typesetting" pitchFamily="66" charset="-78"/>
              </a:rPr>
              <a:t>"مجلس السلام والتسامح"</a:t>
            </a:r>
            <a:r>
              <a:rPr lang="fr-FR" sz="3600" dirty="0" smtClean="0">
                <a:solidFill>
                  <a:schemeClr val="bg1"/>
                </a:solidFill>
                <a:latin typeface="Arabic Typesetting" pitchFamily="66" charset="-78"/>
                <a:cs typeface="Arabic Typesetting" pitchFamily="66" charset="-78"/>
              </a:rPr>
              <a:t>CPT </a:t>
            </a:r>
            <a:r>
              <a:rPr lang="ar-DZ" sz="3600" dirty="0" smtClean="0">
                <a:solidFill>
                  <a:schemeClr val="bg1"/>
                </a:solidFill>
                <a:latin typeface="Arabic Typesetting" pitchFamily="66" charset="-78"/>
                <a:cs typeface="Arabic Typesetting" pitchFamily="66" charset="-78"/>
              </a:rPr>
              <a:t>والذي تألف من 19 متطوع يمثّلون </a:t>
            </a:r>
            <a:r>
              <a:rPr lang="ar-DZ" sz="3600" dirty="0" err="1" smtClean="0">
                <a:solidFill>
                  <a:schemeClr val="bg1"/>
                </a:solidFill>
                <a:latin typeface="Arabic Typesetting" pitchFamily="66" charset="-78"/>
                <a:cs typeface="Arabic Typesetting" pitchFamily="66" charset="-78"/>
              </a:rPr>
              <a:t>الأرثوذوكس</a:t>
            </a:r>
            <a:r>
              <a:rPr lang="ar-DZ" sz="3600" dirty="0" smtClean="0">
                <a:solidFill>
                  <a:schemeClr val="bg1"/>
                </a:solidFill>
                <a:latin typeface="Arabic Typesetting" pitchFamily="66" charset="-78"/>
                <a:cs typeface="Arabic Typesetting" pitchFamily="66" charset="-78"/>
              </a:rPr>
              <a:t>، الكاثوليك، </a:t>
            </a:r>
            <a:r>
              <a:rPr lang="ar-DZ" sz="3600" dirty="0" err="1" smtClean="0">
                <a:solidFill>
                  <a:schemeClr val="bg1"/>
                </a:solidFill>
                <a:latin typeface="Arabic Typesetting" pitchFamily="66" charset="-78"/>
                <a:cs typeface="Arabic Typesetting" pitchFamily="66" charset="-78"/>
              </a:rPr>
              <a:t>والمسلمين.</a:t>
            </a:r>
            <a:r>
              <a:rPr lang="ar-DZ" sz="3600" dirty="0" smtClean="0">
                <a:solidFill>
                  <a:schemeClr val="bg1"/>
                </a:solidFill>
                <a:latin typeface="Arabic Typesetting" pitchFamily="66" charset="-78"/>
                <a:cs typeface="Arabic Typesetting" pitchFamily="66" charset="-78"/>
              </a:rPr>
              <a:t> وقد هدف هذا المجلس إلى بناء قيم الثقة والأمن، </a:t>
            </a:r>
            <a:r>
              <a:rPr lang="ar-DZ" sz="3600" dirty="0" err="1" smtClean="0">
                <a:solidFill>
                  <a:schemeClr val="bg1"/>
                </a:solidFill>
                <a:latin typeface="Arabic Typesetting" pitchFamily="66" charset="-78"/>
                <a:cs typeface="Arabic Typesetting" pitchFamily="66" charset="-78"/>
              </a:rPr>
              <a:t>واقامة</a:t>
            </a:r>
            <a:r>
              <a:rPr lang="ar-DZ" sz="3600" dirty="0" smtClean="0">
                <a:solidFill>
                  <a:schemeClr val="bg1"/>
                </a:solidFill>
                <a:latin typeface="Arabic Typesetting" pitchFamily="66" charset="-78"/>
                <a:cs typeface="Arabic Typesetting" pitchFamily="66" charset="-78"/>
              </a:rPr>
              <a:t> روابط التواصل بين المجموعات المختلفة من أجل تعزيز التماسك الاجتماعي.</a:t>
            </a:r>
            <a:endParaRPr lang="fr-FR" sz="3600" dirty="0">
              <a:solidFill>
                <a:schemeClr val="bg1"/>
              </a:solidFill>
              <a:latin typeface="Arabic Typesetting" pitchFamily="66" charset="-78"/>
              <a:cs typeface="Arabic Typesetting" pitchFamily="66"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5078313"/>
          </a:xfrm>
          <a:prstGeom prst="rect">
            <a:avLst/>
          </a:prstGeom>
        </p:spPr>
        <p:txBody>
          <a:bodyPr wrap="square">
            <a:spAutoFit/>
          </a:bodyPr>
          <a:lstStyle/>
          <a:p>
            <a:pPr algn="r" rtl="1"/>
            <a:r>
              <a:rPr lang="ar-DZ" sz="3600" dirty="0">
                <a:latin typeface="Arabic Typesetting" pitchFamily="66" charset="-78"/>
                <a:cs typeface="Arabic Typesetting" pitchFamily="66" charset="-78"/>
              </a:rPr>
              <a:t>تعترف </a:t>
            </a:r>
            <a:r>
              <a:rPr lang="ar-DZ" sz="3600" dirty="0">
                <a:solidFill>
                  <a:schemeClr val="accent6">
                    <a:lumMod val="40000"/>
                    <a:lumOff val="60000"/>
                  </a:schemeClr>
                </a:solidFill>
                <a:latin typeface="Arabic Typesetting" pitchFamily="66" charset="-78"/>
                <a:cs typeface="Arabic Typesetting" pitchFamily="66" charset="-78"/>
              </a:rPr>
              <a:t>منظمات المجتمع المدني </a:t>
            </a:r>
            <a:r>
              <a:rPr lang="ar-DZ" sz="3600" dirty="0" smtClean="0">
                <a:solidFill>
                  <a:schemeClr val="accent6">
                    <a:lumMod val="40000"/>
                    <a:lumOff val="60000"/>
                  </a:schemeClr>
                </a:solidFill>
                <a:latin typeface="Arabic Typesetting" pitchFamily="66" charset="-78"/>
                <a:cs typeface="Arabic Typesetting" pitchFamily="66" charset="-78"/>
              </a:rPr>
              <a:t>غير الحكومية </a:t>
            </a:r>
            <a:r>
              <a:rPr lang="ar-DZ" sz="3600" dirty="0">
                <a:latin typeface="Arabic Typesetting" pitchFamily="66" charset="-78"/>
                <a:cs typeface="Arabic Typesetting" pitchFamily="66" charset="-78"/>
              </a:rPr>
              <a:t>الرائدة في العالم بتحديات العولمة، وتحديات التغيرات الاقتصادية </a:t>
            </a:r>
            <a:r>
              <a:rPr lang="ar-DZ" sz="3600" dirty="0" err="1">
                <a:latin typeface="Arabic Typesetting" pitchFamily="66" charset="-78"/>
                <a:cs typeface="Arabic Typesetting" pitchFamily="66" charset="-78"/>
              </a:rPr>
              <a:t>والديموغرافية</a:t>
            </a:r>
            <a:r>
              <a:rPr lang="ar-DZ" sz="3600" dirty="0">
                <a:latin typeface="Arabic Typesetting" pitchFamily="66" charset="-78"/>
                <a:cs typeface="Arabic Typesetting" pitchFamily="66" charset="-78"/>
              </a:rPr>
              <a:t>، وتحديات </a:t>
            </a:r>
            <a:r>
              <a:rPr lang="ar-DZ" sz="3600" dirty="0">
                <a:solidFill>
                  <a:schemeClr val="accent6">
                    <a:lumMod val="40000"/>
                    <a:lumOff val="60000"/>
                  </a:schemeClr>
                </a:solidFill>
                <a:latin typeface="Arabic Typesetting" pitchFamily="66" charset="-78"/>
                <a:cs typeface="Arabic Typesetting" pitchFamily="66" charset="-78"/>
              </a:rPr>
              <a:t>القوى </a:t>
            </a:r>
            <a:r>
              <a:rPr lang="ar-DZ" sz="3600" dirty="0" smtClean="0">
                <a:solidFill>
                  <a:schemeClr val="accent6">
                    <a:lumMod val="40000"/>
                    <a:lumOff val="60000"/>
                  </a:schemeClr>
                </a:solidFill>
                <a:latin typeface="Arabic Typesetting" pitchFamily="66" charset="-78"/>
                <a:cs typeface="Arabic Typesetting" pitchFamily="66" charset="-78"/>
              </a:rPr>
              <a:t>الناشئة</a:t>
            </a:r>
            <a:r>
              <a:rPr lang="ar-DZ" sz="3600" dirty="0" smtClean="0">
                <a:latin typeface="Arabic Typesetting" pitchFamily="66" charset="-78"/>
                <a:cs typeface="Arabic Typesetting" pitchFamily="66" charset="-78"/>
              </a:rPr>
              <a:t>، إذ تسعى </a:t>
            </a:r>
            <a:r>
              <a:rPr lang="ar-DZ" sz="3600" dirty="0">
                <a:latin typeface="Arabic Typesetting" pitchFamily="66" charset="-78"/>
                <a:cs typeface="Arabic Typesetting" pitchFamily="66" charset="-78"/>
              </a:rPr>
              <a:t>لانتهاج استراتيجية جديدة أكثر عالمية، </a:t>
            </a:r>
            <a:r>
              <a:rPr lang="ar-DZ" sz="3600" dirty="0" smtClean="0">
                <a:latin typeface="Arabic Typesetting" pitchFamily="66" charset="-78"/>
                <a:cs typeface="Arabic Typesetting" pitchFamily="66" charset="-78"/>
              </a:rPr>
              <a:t>من خلال توظيف </a:t>
            </a:r>
            <a:r>
              <a:rPr lang="ar-DZ" sz="3600" dirty="0">
                <a:solidFill>
                  <a:schemeClr val="accent5">
                    <a:lumMod val="60000"/>
                    <a:lumOff val="40000"/>
                  </a:schemeClr>
                </a:solidFill>
                <a:latin typeface="Arabic Typesetting" pitchFamily="66" charset="-78"/>
                <a:cs typeface="Arabic Typesetting" pitchFamily="66" charset="-78"/>
              </a:rPr>
              <a:t>الشركاء </a:t>
            </a:r>
            <a:r>
              <a:rPr lang="ar-DZ" sz="3600" dirty="0" smtClean="0">
                <a:solidFill>
                  <a:schemeClr val="accent5">
                    <a:lumMod val="60000"/>
                    <a:lumOff val="40000"/>
                  </a:schemeClr>
                </a:solidFill>
                <a:latin typeface="Arabic Typesetting" pitchFamily="66" charset="-78"/>
                <a:cs typeface="Arabic Typesetting" pitchFamily="66" charset="-78"/>
              </a:rPr>
              <a:t>الإقليميين.</a:t>
            </a:r>
          </a:p>
          <a:p>
            <a:pPr algn="r" rtl="1"/>
            <a:r>
              <a:rPr lang="ar-DZ" sz="3600" dirty="0" smtClean="0">
                <a:solidFill>
                  <a:schemeClr val="accent5">
                    <a:lumMod val="60000"/>
                    <a:lumOff val="40000"/>
                  </a:schemeClr>
                </a:solidFill>
                <a:latin typeface="Arabic Typesetting" pitchFamily="66" charset="-78"/>
                <a:cs typeface="Arabic Typesetting" pitchFamily="66" charset="-78"/>
              </a:rPr>
              <a:t> </a:t>
            </a:r>
            <a:r>
              <a:rPr lang="ar-DZ" sz="3600" dirty="0">
                <a:latin typeface="Arabic Typesetting" pitchFamily="66" charset="-78"/>
                <a:cs typeface="Arabic Typesetting" pitchFamily="66" charset="-78"/>
              </a:rPr>
              <a:t>وفي حالة منظمة العفو الدولية، فإنها تقوم </a:t>
            </a:r>
            <a:r>
              <a:rPr lang="ar-DZ" sz="3600" dirty="0" smtClean="0">
                <a:latin typeface="Arabic Typesetting" pitchFamily="66" charset="-78"/>
                <a:cs typeface="Arabic Typesetting" pitchFamily="66" charset="-78"/>
              </a:rPr>
              <a:t>حاليا هي الاخرى بتحويل </a:t>
            </a:r>
            <a:r>
              <a:rPr lang="ar-DZ" sz="3600" dirty="0">
                <a:latin typeface="Arabic Typesetting" pitchFamily="66" charset="-78"/>
                <a:cs typeface="Arabic Typesetting" pitchFamily="66" charset="-78"/>
              </a:rPr>
              <a:t>بعض قواعد عملياتها من لندن إلى مدن في جنوب </a:t>
            </a:r>
            <a:r>
              <a:rPr lang="ar-DZ" sz="3600" dirty="0" smtClean="0">
                <a:latin typeface="Arabic Typesetting" pitchFamily="66" charset="-78"/>
                <a:cs typeface="Arabic Typesetting" pitchFamily="66" charset="-78"/>
              </a:rPr>
              <a:t>العالم- بعد ضغط من قبل منظمات غير حكومية </a:t>
            </a:r>
            <a:r>
              <a:rPr lang="ar-DZ" sz="3600" dirty="0" err="1" smtClean="0">
                <a:latin typeface="Arabic Typesetting" pitchFamily="66" charset="-78"/>
                <a:cs typeface="Arabic Typesetting" pitchFamily="66" charset="-78"/>
              </a:rPr>
              <a:t>أخرى- .</a:t>
            </a:r>
            <a:r>
              <a:rPr lang="ar-DZ" sz="3600" dirty="0" smtClean="0">
                <a:latin typeface="Arabic Typesetting" pitchFamily="66" charset="-78"/>
                <a:cs typeface="Arabic Typesetting" pitchFamily="66" charset="-78"/>
              </a:rPr>
              <a:t> </a:t>
            </a:r>
            <a:endParaRPr lang="fr-FR" sz="3600" dirty="0" smtClean="0">
              <a:latin typeface="Arabic Typesetting" pitchFamily="66" charset="-78"/>
              <a:cs typeface="Arabic Typesetting" pitchFamily="66" charset="-78"/>
            </a:endParaRPr>
          </a:p>
          <a:p>
            <a:pPr algn="r" rtl="1"/>
            <a:r>
              <a:rPr lang="ar-DZ" sz="3600" dirty="0" smtClean="0">
                <a:latin typeface="Arabic Typesetting" pitchFamily="66" charset="-78"/>
                <a:cs typeface="Arabic Typesetting" pitchFamily="66" charset="-78"/>
              </a:rPr>
              <a:t>كما </a:t>
            </a:r>
            <a:r>
              <a:rPr lang="ar-DZ" sz="3600" dirty="0">
                <a:latin typeface="Arabic Typesetting" pitchFamily="66" charset="-78"/>
                <a:cs typeface="Arabic Typesetting" pitchFamily="66" charset="-78"/>
              </a:rPr>
              <a:t>أن أنصار حقوق الإنسان مثل </a:t>
            </a:r>
            <a:r>
              <a:rPr lang="ar-DZ" sz="3600" dirty="0">
                <a:solidFill>
                  <a:schemeClr val="accent5">
                    <a:lumMod val="60000"/>
                    <a:lumOff val="40000"/>
                  </a:schemeClr>
                </a:solidFill>
                <a:latin typeface="Arabic Typesetting" pitchFamily="66" charset="-78"/>
                <a:cs typeface="Arabic Typesetting" pitchFamily="66" charset="-78"/>
              </a:rPr>
              <a:t>مؤسسة </a:t>
            </a:r>
            <a:r>
              <a:rPr lang="ar-DZ" sz="3600" dirty="0" smtClean="0">
                <a:solidFill>
                  <a:schemeClr val="accent5">
                    <a:lumMod val="60000"/>
                    <a:lumOff val="40000"/>
                  </a:schemeClr>
                </a:solidFill>
                <a:latin typeface="Arabic Typesetting" pitchFamily="66" charset="-78"/>
                <a:cs typeface="Arabic Typesetting" pitchFamily="66" charset="-78"/>
              </a:rPr>
              <a:t>فورد- </a:t>
            </a:r>
            <a:r>
              <a:rPr lang="ar-DZ" sz="3600" dirty="0" smtClean="0">
                <a:latin typeface="Arabic Typesetting" pitchFamily="66" charset="-78"/>
                <a:cs typeface="Arabic Typesetting" pitchFamily="66" charset="-78"/>
              </a:rPr>
              <a:t>ممول وشريك في </a:t>
            </a:r>
            <a:r>
              <a:rPr lang="ar-DZ" sz="3600" dirty="0" err="1" smtClean="0">
                <a:latin typeface="Arabic Typesetting" pitchFamily="66" charset="-78"/>
                <a:cs typeface="Arabic Typesetting" pitchFamily="66" charset="-78"/>
              </a:rPr>
              <a:t>العملية- </a:t>
            </a:r>
            <a:r>
              <a:rPr lang="ar-DZ" sz="3600" dirty="0" smtClean="0">
                <a:latin typeface="Arabic Typesetting" pitchFamily="66" charset="-78"/>
                <a:cs typeface="Arabic Typesetting" pitchFamily="66" charset="-78"/>
              </a:rPr>
              <a:t>، </a:t>
            </a:r>
            <a:r>
              <a:rPr lang="ar-DZ" sz="3600" dirty="0">
                <a:latin typeface="Arabic Typesetting" pitchFamily="66" charset="-78"/>
                <a:cs typeface="Arabic Typesetting" pitchFamily="66" charset="-78"/>
              </a:rPr>
              <a:t>يسعون لتوظيف المنظمات </a:t>
            </a:r>
            <a:r>
              <a:rPr lang="ar-DZ" sz="3600" dirty="0" smtClean="0">
                <a:latin typeface="Arabic Typesetting" pitchFamily="66" charset="-78"/>
                <a:cs typeface="Arabic Typesetting" pitchFamily="66" charset="-78"/>
              </a:rPr>
              <a:t>غير الحكومية </a:t>
            </a:r>
            <a:r>
              <a:rPr lang="ar-DZ" sz="3600" dirty="0">
                <a:latin typeface="Arabic Typesetting" pitchFamily="66" charset="-78"/>
                <a:cs typeface="Arabic Typesetting" pitchFamily="66" charset="-78"/>
              </a:rPr>
              <a:t>الإقليمية من ذوي المكانة </a:t>
            </a:r>
            <a:r>
              <a:rPr lang="ar-DZ" sz="3600" dirty="0" err="1">
                <a:latin typeface="Arabic Typesetting" pitchFamily="66" charset="-78"/>
                <a:cs typeface="Arabic Typesetting" pitchFamily="66" charset="-78"/>
              </a:rPr>
              <a:t>الدولية.</a:t>
            </a:r>
            <a:r>
              <a:rPr lang="ar-DZ" sz="3600" dirty="0">
                <a:latin typeface="Arabic Typesetting" pitchFamily="66" charset="-78"/>
                <a:cs typeface="Arabic Typesetting" pitchFamily="66" charset="-78"/>
              </a:rPr>
              <a:t> </a:t>
            </a:r>
            <a:endParaRPr lang="ar-DZ" sz="3600" dirty="0" smtClean="0">
              <a:latin typeface="Arabic Typesetting" pitchFamily="66" charset="-78"/>
              <a:cs typeface="Arabic Typesetting" pitchFamily="66" charset="-78"/>
            </a:endParaRPr>
          </a:p>
          <a:p>
            <a:pPr algn="r" rtl="1"/>
            <a:endParaRPr lang="fr-FR" sz="3600" dirty="0">
              <a:latin typeface="Arabic Typesetting" pitchFamily="66" charset="-78"/>
              <a:cs typeface="Arabic Typesetting" pitchFamily="66"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info\Pictures\bunt-ist-die-welt-in-genf-dar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548680"/>
            <a:ext cx="8208912"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smtClean="0">
                <a:latin typeface="Arabic Typesetting" pitchFamily="66" charset="-78"/>
                <a:cs typeface="Arabic Typesetting" pitchFamily="66" charset="-78"/>
              </a:rPr>
              <a:t>القوى الناشئة كشريك في الحوار العالمي حول قضايا حقوق الانسان </a:t>
            </a:r>
            <a:endParaRPr lang="fr-FR" sz="4400" dirty="0">
              <a:latin typeface="Arabic Typesetting" pitchFamily="66" charset="-78"/>
              <a:cs typeface="Arabic Typesetting" pitchFamily="66" charset="-78"/>
            </a:endParaRPr>
          </a:p>
        </p:txBody>
      </p:sp>
      <p:sp>
        <p:nvSpPr>
          <p:cNvPr id="4" name="Rectangle 3"/>
          <p:cNvSpPr/>
          <p:nvPr/>
        </p:nvSpPr>
        <p:spPr>
          <a:xfrm>
            <a:off x="539552" y="1443841"/>
            <a:ext cx="7848872" cy="4524315"/>
          </a:xfrm>
          <a:prstGeom prst="rect">
            <a:avLst/>
          </a:prstGeom>
        </p:spPr>
        <p:txBody>
          <a:bodyPr wrap="square">
            <a:spAutoFit/>
          </a:bodyPr>
          <a:lstStyle/>
          <a:p>
            <a:pPr algn="r" rtl="1"/>
            <a:r>
              <a:rPr lang="ar-DZ" sz="3600" dirty="0" smtClean="0">
                <a:latin typeface="Arabic Typesetting" pitchFamily="66" charset="-78"/>
                <a:cs typeface="Arabic Typesetting" pitchFamily="66" charset="-78"/>
              </a:rPr>
              <a:t>لتقييم الموقف </a:t>
            </a:r>
            <a:r>
              <a:rPr lang="ar-DZ" sz="3600" dirty="0">
                <a:latin typeface="Arabic Typesetting" pitchFamily="66" charset="-78"/>
                <a:cs typeface="Arabic Typesetting" pitchFamily="66" charset="-78"/>
              </a:rPr>
              <a:t>الذي تتخذه بعض الدول حديثة </a:t>
            </a:r>
            <a:r>
              <a:rPr lang="ar-DZ" sz="3600" dirty="0" smtClean="0">
                <a:latin typeface="Arabic Typesetting" pitchFamily="66" charset="-78"/>
                <a:cs typeface="Arabic Typesetting" pitchFamily="66" charset="-78"/>
              </a:rPr>
              <a:t>القوة اتجاه </a:t>
            </a:r>
            <a:r>
              <a:rPr lang="ar-DZ" sz="3600" dirty="0">
                <a:latin typeface="Arabic Typesetting" pitchFamily="66" charset="-78"/>
                <a:cs typeface="Arabic Typesetting" pitchFamily="66" charset="-78"/>
              </a:rPr>
              <a:t>قضايا حقوق </a:t>
            </a:r>
            <a:r>
              <a:rPr lang="ar-DZ" sz="3600" dirty="0" err="1">
                <a:latin typeface="Arabic Typesetting" pitchFamily="66" charset="-78"/>
                <a:cs typeface="Arabic Typesetting" pitchFamily="66" charset="-78"/>
              </a:rPr>
              <a:t>الإنسان.</a:t>
            </a:r>
            <a:r>
              <a:rPr lang="ar-DZ" sz="3600" dirty="0">
                <a:latin typeface="Arabic Typesetting" pitchFamily="66" charset="-78"/>
                <a:cs typeface="Arabic Typesetting" pitchFamily="66" charset="-78"/>
              </a:rPr>
              <a:t> </a:t>
            </a:r>
            <a:r>
              <a:rPr lang="ar-DZ" sz="3600" dirty="0" smtClean="0">
                <a:latin typeface="Arabic Typesetting" pitchFamily="66" charset="-78"/>
                <a:cs typeface="Arabic Typesetting" pitchFamily="66" charset="-78"/>
              </a:rPr>
              <a:t>نتحدث هنا عن دول </a:t>
            </a:r>
            <a:r>
              <a:rPr lang="fr-FR" sz="3600" dirty="0">
                <a:latin typeface="Arabic Typesetting" pitchFamily="66" charset="-78"/>
                <a:cs typeface="Arabic Typesetting" pitchFamily="66" charset="-78"/>
              </a:rPr>
              <a:t>BRICS، </a:t>
            </a:r>
            <a:r>
              <a:rPr lang="ar-DZ" sz="3600" dirty="0">
                <a:latin typeface="Arabic Typesetting" pitchFamily="66" charset="-78"/>
                <a:cs typeface="Arabic Typesetting" pitchFamily="66" charset="-78"/>
              </a:rPr>
              <a:t>والبعض الأخر المتحدثون كانوا من</a:t>
            </a:r>
            <a:r>
              <a:rPr lang="fr-FR" sz="3600" dirty="0" err="1">
                <a:latin typeface="Arabic Typesetting" pitchFamily="66" charset="-78"/>
                <a:cs typeface="Arabic Typesetting" pitchFamily="66" charset="-78"/>
                <a:hlinkClick r:id="rId2"/>
              </a:rPr>
              <a:t>TIMBIs</a:t>
            </a:r>
            <a:r>
              <a:rPr lang="fr-FR" sz="3600" dirty="0">
                <a:latin typeface="Arabic Typesetting" pitchFamily="66" charset="-78"/>
                <a:cs typeface="Arabic Typesetting" pitchFamily="66" charset="-78"/>
              </a:rPr>
              <a:t>، </a:t>
            </a:r>
            <a:r>
              <a:rPr lang="ar-DZ" sz="3600" dirty="0">
                <a:latin typeface="Arabic Typesetting" pitchFamily="66" charset="-78"/>
                <a:cs typeface="Arabic Typesetting" pitchFamily="66" charset="-78"/>
              </a:rPr>
              <a:t>وبعضهم من </a:t>
            </a:r>
            <a:r>
              <a:rPr lang="fr-FR" sz="3600" dirty="0">
                <a:latin typeface="Arabic Typesetting" pitchFamily="66" charset="-78"/>
                <a:cs typeface="Arabic Typesetting" pitchFamily="66" charset="-78"/>
              </a:rPr>
              <a:t>IBSA؛ </a:t>
            </a:r>
            <a:r>
              <a:rPr lang="ar-DZ" sz="3600" dirty="0">
                <a:latin typeface="Arabic Typesetting" pitchFamily="66" charset="-78"/>
                <a:cs typeface="Arabic Typesetting" pitchFamily="66" charset="-78"/>
              </a:rPr>
              <a:t>هؤلاء وغيرهم من العديد من </a:t>
            </a:r>
            <a:r>
              <a:rPr lang="ar-DZ" sz="3600" dirty="0" err="1">
                <a:latin typeface="Arabic Typesetting" pitchFamily="66" charset="-78"/>
                <a:cs typeface="Arabic Typesetting" pitchFamily="66" charset="-78"/>
              </a:rPr>
              <a:t>الاختصارات.</a:t>
            </a:r>
            <a:r>
              <a:rPr lang="ar-DZ" sz="3600" dirty="0">
                <a:latin typeface="Arabic Typesetting" pitchFamily="66" charset="-78"/>
                <a:cs typeface="Arabic Typesetting" pitchFamily="66" charset="-78"/>
              </a:rPr>
              <a:t> وتشارك الجميع فكرة أن القوة العالمية أصبحت متنوعة على نحو متزايد، وأن الدول الغير غربية أصبحت تمارس المزيد من النفوذ، وأن هذا قد يحدث فرقًا في الطريقة التي تتطور </a:t>
            </a:r>
            <a:r>
              <a:rPr lang="ar-DZ" sz="3600" dirty="0" err="1">
                <a:latin typeface="Arabic Typesetting" pitchFamily="66" charset="-78"/>
                <a:cs typeface="Arabic Typesetting" pitchFamily="66" charset="-78"/>
              </a:rPr>
              <a:t>بها</a:t>
            </a:r>
            <a:r>
              <a:rPr lang="ar-DZ" sz="3600" dirty="0">
                <a:latin typeface="Arabic Typesetting" pitchFamily="66" charset="-78"/>
                <a:cs typeface="Arabic Typesetting" pitchFamily="66" charset="-78"/>
              </a:rPr>
              <a:t>، أو لا تتطور، حقوق الإنسان على مستوى </a:t>
            </a:r>
            <a:r>
              <a:rPr lang="ar-DZ" sz="3600" dirty="0" err="1">
                <a:latin typeface="Arabic Typesetting" pitchFamily="66" charset="-78"/>
                <a:cs typeface="Arabic Typesetting" pitchFamily="66" charset="-78"/>
              </a:rPr>
              <a:t>العالم.</a:t>
            </a:r>
            <a:r>
              <a:rPr lang="ar-DZ" sz="3600" dirty="0">
                <a:latin typeface="Arabic Typesetting" pitchFamily="66" charset="-78"/>
                <a:cs typeface="Arabic Typesetting" pitchFamily="66" charset="-78"/>
              </a:rPr>
              <a:t> إن نفاق الغرب، وتراجع نفوذه في مواجهة القوى الناشئة خاصة، يثير كلاهما تساؤلات خطيرة حول مستقبل حقوق الإنسان.</a:t>
            </a:r>
            <a:endParaRPr lang="fr-FR" sz="3600" dirty="0">
              <a:latin typeface="Arabic Typesetting" pitchFamily="66" charset="-78"/>
              <a:cs typeface="Arabic Typesetting" pitchFamily="66"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le:TIMBI.svg"/>
          <p:cNvPicPr>
            <a:picLocks noChangeAspect="1" noChangeArrowheads="1"/>
          </p:cNvPicPr>
          <p:nvPr/>
        </p:nvPicPr>
        <p:blipFill>
          <a:blip r:embed="rId2" cstate="print"/>
          <a:srcRect/>
          <a:stretch>
            <a:fillRect/>
          </a:stretch>
        </p:blipFill>
        <p:spPr bwMode="auto">
          <a:xfrm>
            <a:off x="395536" y="1412776"/>
            <a:ext cx="8352928" cy="5040560"/>
          </a:xfrm>
          <a:prstGeom prst="rect">
            <a:avLst/>
          </a:prstGeom>
          <a:noFill/>
        </p:spPr>
      </p:pic>
      <p:sp>
        <p:nvSpPr>
          <p:cNvPr id="3" name="Rectangle 2"/>
          <p:cNvSpPr/>
          <p:nvPr/>
        </p:nvSpPr>
        <p:spPr>
          <a:xfrm>
            <a:off x="3491880" y="548680"/>
            <a:ext cx="1944216"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000" dirty="0" smtClean="0">
                <a:latin typeface="Arabic Typesetting" pitchFamily="66" charset="-78"/>
                <a:cs typeface="Arabic Typesetting" pitchFamily="66" charset="-78"/>
              </a:rPr>
              <a:t>TIMBI</a:t>
            </a:r>
            <a:endParaRPr lang="fr-FR" sz="4000" dirty="0">
              <a:latin typeface="Arabic Typesetting" pitchFamily="66" charset="-78"/>
              <a:cs typeface="Arabic Typesetting" pitchFamily="66"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Ã©sultat de recherche d'images pour &quot;IBSA&quot;"/>
          <p:cNvPicPr>
            <a:picLocks noChangeAspect="1" noChangeArrowheads="1"/>
          </p:cNvPicPr>
          <p:nvPr/>
        </p:nvPicPr>
        <p:blipFill>
          <a:blip r:embed="rId2" cstate="print"/>
          <a:srcRect/>
          <a:stretch>
            <a:fillRect/>
          </a:stretch>
        </p:blipFill>
        <p:spPr bwMode="auto">
          <a:xfrm>
            <a:off x="5292080" y="0"/>
            <a:ext cx="3851920" cy="3212976"/>
          </a:xfrm>
          <a:prstGeom prst="rect">
            <a:avLst/>
          </a:prstGeom>
          <a:noFill/>
        </p:spPr>
      </p:pic>
      <p:sp>
        <p:nvSpPr>
          <p:cNvPr id="40964" name="AutoShape 4" descr="RÃ©sultat de recherche d'images pour &quot;IB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6" name="AutoShape 6" descr="RÃ©sultat de recherche d'images pour &quot;IB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68" name="Picture 8" descr="RÃ©sultat de recherche d'images pour &quot;IBSA&quot;"/>
          <p:cNvPicPr>
            <a:picLocks noChangeAspect="1" noChangeArrowheads="1"/>
          </p:cNvPicPr>
          <p:nvPr/>
        </p:nvPicPr>
        <p:blipFill>
          <a:blip r:embed="rId3" cstate="print"/>
          <a:srcRect/>
          <a:stretch>
            <a:fillRect/>
          </a:stretch>
        </p:blipFill>
        <p:spPr bwMode="auto">
          <a:xfrm>
            <a:off x="0" y="2256928"/>
            <a:ext cx="5364088" cy="46010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640960" cy="5632311"/>
          </a:xfrm>
          <a:prstGeom prst="rect">
            <a:avLst/>
          </a:prstGeom>
        </p:spPr>
        <p:txBody>
          <a:bodyPr wrap="square">
            <a:spAutoFit/>
          </a:bodyPr>
          <a:lstStyle/>
          <a:p>
            <a:pPr algn="r" rtl="1"/>
            <a:r>
              <a:rPr lang="ar-DZ" sz="3600" dirty="0" smtClean="0">
                <a:latin typeface="Arabic Typesetting" pitchFamily="66" charset="-78"/>
                <a:cs typeface="Arabic Typesetting" pitchFamily="66" charset="-78"/>
              </a:rPr>
              <a:t>القوى الناشئة قد لا تكون شريكًا طبيعيًا في حركة الكفاح العالمية من أجل حقوق الإنسان الدولية، حيث أن هوياتهم السياسية، وسياساتهم الخارجية، قد تشكلت عبر مجموعة مختلفة من الظروف </a:t>
            </a:r>
            <a:r>
              <a:rPr lang="ar-DZ" sz="3600" dirty="0" err="1" smtClean="0">
                <a:latin typeface="Arabic Typesetting" pitchFamily="66" charset="-78"/>
                <a:cs typeface="Arabic Typesetting" pitchFamily="66" charset="-78"/>
              </a:rPr>
              <a:t>التاريخية.</a:t>
            </a:r>
            <a:r>
              <a:rPr lang="ar-DZ" sz="3600" dirty="0" smtClean="0">
                <a:latin typeface="Arabic Typesetting" pitchFamily="66" charset="-78"/>
                <a:cs typeface="Arabic Typesetting" pitchFamily="66" charset="-78"/>
              </a:rPr>
              <a:t> فالصين، والهند، وإندونيسيا، والبرازيل تتمسك جميعها بمفهوم السيادة ليس فقط كأداة للحماية، ولكن كقيمة أخلاقية تنافسية، تفوق ربما حتى حقوق الإنسان </a:t>
            </a:r>
            <a:r>
              <a:rPr lang="ar-DZ" sz="3600" dirty="0" err="1" smtClean="0">
                <a:latin typeface="Arabic Typesetting" pitchFamily="66" charset="-78"/>
                <a:cs typeface="Arabic Typesetting" pitchFamily="66" charset="-78"/>
              </a:rPr>
              <a:t>الفردية.</a:t>
            </a:r>
            <a:r>
              <a:rPr lang="ar-DZ" sz="3600" dirty="0" smtClean="0">
                <a:latin typeface="Arabic Typesetting" pitchFamily="66" charset="-78"/>
                <a:cs typeface="Arabic Typesetting" pitchFamily="66" charset="-78"/>
              </a:rPr>
              <a:t> </a:t>
            </a:r>
          </a:p>
          <a:p>
            <a:pPr algn="r" rtl="1"/>
            <a:r>
              <a:rPr lang="ar-DZ" sz="3600" dirty="0" smtClean="0">
                <a:latin typeface="Arabic Typesetting" pitchFamily="66" charset="-78"/>
                <a:cs typeface="Arabic Typesetting" pitchFamily="66" charset="-78"/>
              </a:rPr>
              <a:t>وعندما تقوم هذه القوى بالتعبير عن التزامها بحقوق الإنسان، فإنها غالبًا ما تعطي الحقوق الاقتصادية والاجتماعية الأولوية على الحقوق </a:t>
            </a:r>
            <a:r>
              <a:rPr lang="ar-DZ" sz="3600" dirty="0" err="1" smtClean="0">
                <a:latin typeface="Arabic Typesetting" pitchFamily="66" charset="-78"/>
                <a:cs typeface="Arabic Typesetting" pitchFamily="66" charset="-78"/>
              </a:rPr>
              <a:t>السياسية.</a:t>
            </a:r>
            <a:r>
              <a:rPr lang="ar-DZ" sz="3600" dirty="0" smtClean="0">
                <a:latin typeface="Arabic Typesetting" pitchFamily="66" charset="-78"/>
                <a:cs typeface="Arabic Typesetting" pitchFamily="66" charset="-78"/>
              </a:rPr>
              <a:t> وإذا كان النفاق يعد مشكلة فيما يتعلق بالولايات المتحدة وأوروبا، فإن هذه المشكلة قد تتضاعف عندما يتم السعي للترويج لحقوق الإنسان بالشراكة مع بلدان لديها جيوب داخلية عميقة من انتهاكات حقوق الإنسان، وعدم المساواة، والفقر.</a:t>
            </a:r>
            <a:endParaRPr lang="fr-FR" sz="3600" dirty="0">
              <a:latin typeface="Arabic Typesetting" pitchFamily="66" charset="-78"/>
              <a:cs typeface="Arabic Typesetting" pitchFamily="66"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828092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DZ" sz="4000" dirty="0" smtClean="0">
                <a:latin typeface="Arabic Typesetting" pitchFamily="66" charset="-78"/>
                <a:cs typeface="Arabic Typesetting" pitchFamily="66" charset="-78"/>
              </a:rPr>
              <a:t>في الآونة الأخيرة، قد لا يوجد من بين القوى الناشئة من كان نفاقه الرسمي أكثر وضوحًا من </a:t>
            </a:r>
            <a:r>
              <a:rPr lang="ar-DZ" sz="4000" dirty="0" err="1" smtClean="0">
                <a:latin typeface="Arabic Typesetting" pitchFamily="66" charset="-78"/>
                <a:cs typeface="Arabic Typesetting" pitchFamily="66" charset="-78"/>
              </a:rPr>
              <a:t>تركيا.</a:t>
            </a:r>
            <a:r>
              <a:rPr lang="ar-DZ" sz="4000" dirty="0" smtClean="0">
                <a:latin typeface="Arabic Typesetting" pitchFamily="66" charset="-78"/>
                <a:cs typeface="Arabic Typesetting" pitchFamily="66" charset="-78"/>
              </a:rPr>
              <a:t> زعماء تركيا  يسعون لبلورة </a:t>
            </a:r>
            <a:r>
              <a:rPr lang="ar-DZ" sz="4000" dirty="0" err="1" smtClean="0">
                <a:latin typeface="Arabic Typesetting" pitchFamily="66" charset="-78"/>
                <a:cs typeface="Arabic Typesetting" pitchFamily="66" charset="-78"/>
              </a:rPr>
              <a:t>نهج </a:t>
            </a:r>
            <a:r>
              <a:rPr lang="ar-DZ" sz="4000" dirty="0" smtClean="0">
                <a:latin typeface="Arabic Typesetting" pitchFamily="66" charset="-78"/>
                <a:cs typeface="Arabic Typesetting" pitchFamily="66" charset="-78"/>
              </a:rPr>
              <a:t>"عثماني جديد" في سياسة تركيا الخارجية ومجال حقوق الإنسان، قائلين بأنهم سيقومون بالترويج لحقوق الإنسان على طريقتهم الخاصة الفريدة، وبما يتناسب مع </a:t>
            </a:r>
            <a:r>
              <a:rPr lang="ar-DZ" sz="4000" dirty="0" err="1" smtClean="0">
                <a:latin typeface="Arabic Typesetting" pitchFamily="66" charset="-78"/>
                <a:cs typeface="Arabic Typesetting" pitchFamily="66" charset="-78"/>
              </a:rPr>
              <a:t>ثقافتهم.</a:t>
            </a:r>
            <a:r>
              <a:rPr lang="ar-DZ" sz="4000" dirty="0" smtClean="0">
                <a:latin typeface="Arabic Typesetting" pitchFamily="66" charset="-78"/>
                <a:cs typeface="Arabic Typesetting" pitchFamily="66" charset="-78"/>
              </a:rPr>
              <a:t> </a:t>
            </a:r>
            <a:endParaRPr lang="fr-FR" sz="4000" dirty="0">
              <a:latin typeface="Arabic Typesetting" pitchFamily="66" charset="-78"/>
              <a:cs typeface="Arabic Typesetting" pitchFamily="66"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2132856"/>
            <a:ext cx="9144000" cy="259228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3600" dirty="0" smtClean="0">
                <a:latin typeface="Arabic Typesetting" pitchFamily="66" charset="-78"/>
                <a:cs typeface="Arabic Typesetting" pitchFamily="66" charset="-78"/>
              </a:rPr>
              <a:t>بعض القوى الناشئة لديها تشكك عميق بشأن مدى </a:t>
            </a:r>
            <a:r>
              <a:rPr lang="ar-DZ" sz="3600" dirty="0" err="1" smtClean="0">
                <a:latin typeface="Arabic Typesetting" pitchFamily="66" charset="-78"/>
                <a:cs typeface="Arabic Typesetting" pitchFamily="66" charset="-78"/>
              </a:rPr>
              <a:t>استصواب</a:t>
            </a:r>
            <a:r>
              <a:rPr lang="ar-DZ" sz="3600" dirty="0" smtClean="0">
                <a:latin typeface="Arabic Typesetting" pitchFamily="66" charset="-78"/>
                <a:cs typeface="Arabic Typesetting" pitchFamily="66" charset="-78"/>
              </a:rPr>
              <a:t> الترويج العالمي لحقوق </a:t>
            </a:r>
            <a:r>
              <a:rPr lang="ar-DZ" sz="3600" dirty="0" err="1" smtClean="0">
                <a:latin typeface="Arabic Typesetting" pitchFamily="66" charset="-78"/>
                <a:cs typeface="Arabic Typesetting" pitchFamily="66" charset="-78"/>
              </a:rPr>
              <a:t>الإنسان.</a:t>
            </a:r>
            <a:r>
              <a:rPr lang="ar-DZ" sz="3600" dirty="0" smtClean="0">
                <a:latin typeface="Arabic Typesetting" pitchFamily="66" charset="-78"/>
                <a:cs typeface="Arabic Typesetting" pitchFamily="66" charset="-78"/>
              </a:rPr>
              <a:t> فما هو رأي شعوبها؟</a:t>
            </a:r>
            <a:endParaRPr lang="fr-FR" sz="3600" dirty="0">
              <a:latin typeface="Arabic Typesetting" pitchFamily="66" charset="-78"/>
              <a:cs typeface="Arabic Typesetting" pitchFamily="66"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052736"/>
            <a:ext cx="8352928" cy="4832092"/>
          </a:xfrm>
          <a:prstGeom prst="rect">
            <a:avLst/>
          </a:prstGeom>
        </p:spPr>
        <p:txBody>
          <a:bodyPr wrap="square">
            <a:spAutoFit/>
          </a:bodyPr>
          <a:lstStyle/>
          <a:p>
            <a:pPr algn="r" rtl="1"/>
            <a:r>
              <a:rPr lang="ar-DZ" sz="3600" dirty="0" smtClean="0">
                <a:latin typeface="Arabic Typesetting" pitchFamily="66" charset="-78"/>
                <a:cs typeface="Arabic Typesetting" pitchFamily="66" charset="-78"/>
              </a:rPr>
              <a:t> تاريخيًا، كانت حركة حقوق الإنسان الغربية عالمية في </a:t>
            </a:r>
            <a:r>
              <a:rPr lang="ar-DZ" sz="3600" dirty="0" err="1" smtClean="0">
                <a:latin typeface="Arabic Typesetting" pitchFamily="66" charset="-78"/>
                <a:cs typeface="Arabic Typesetting" pitchFamily="66" charset="-78"/>
              </a:rPr>
              <a:t>طموحاتها.</a:t>
            </a:r>
            <a:r>
              <a:rPr lang="ar-DZ" sz="3600" dirty="0" smtClean="0">
                <a:latin typeface="Arabic Typesetting" pitchFamily="66" charset="-78"/>
                <a:cs typeface="Arabic Typesetting" pitchFamily="66" charset="-78"/>
              </a:rPr>
              <a:t> وعلى النقيض، فإن حركات حقوق الإنسان في أمريكا اللاتينية وأوروبا الشرقية في السبعينيات والثمانينيات من القرن الماضي </a:t>
            </a:r>
            <a:r>
              <a:rPr lang="ar-DZ" sz="3600" dirty="0" err="1" smtClean="0">
                <a:latin typeface="Arabic Typesetting" pitchFamily="66" charset="-78"/>
                <a:cs typeface="Arabic Typesetting" pitchFamily="66" charset="-78"/>
              </a:rPr>
              <a:t>كانت </a:t>
            </a:r>
            <a:r>
              <a:rPr lang="ar-DZ" sz="3600" dirty="0" smtClean="0">
                <a:latin typeface="Arabic Typesetting" pitchFamily="66" charset="-78"/>
                <a:cs typeface="Arabic Typesetting" pitchFamily="66" charset="-78"/>
              </a:rPr>
              <a:t>(وربما بالضرورة) عازمة على النهوض بحقوق الإنسان في </a:t>
            </a:r>
            <a:r>
              <a:rPr lang="ar-DZ" sz="3600" dirty="0" err="1" smtClean="0">
                <a:latin typeface="Arabic Typesetting" pitchFamily="66" charset="-78"/>
                <a:cs typeface="Arabic Typesetting" pitchFamily="66" charset="-78"/>
              </a:rPr>
              <a:t>الداخل.</a:t>
            </a:r>
            <a:r>
              <a:rPr lang="ar-DZ" sz="3600" dirty="0" smtClean="0">
                <a:latin typeface="Arabic Typesetting" pitchFamily="66" charset="-78"/>
                <a:cs typeface="Arabic Typesetting" pitchFamily="66" charset="-78"/>
              </a:rPr>
              <a:t> </a:t>
            </a:r>
            <a:r>
              <a:rPr lang="ar-DZ" sz="4000" dirty="0" smtClean="0">
                <a:solidFill>
                  <a:srgbClr val="FFFF00"/>
                </a:solidFill>
                <a:latin typeface="Arabic Typesetting" pitchFamily="66" charset="-78"/>
                <a:cs typeface="Arabic Typesetting" pitchFamily="66" charset="-78"/>
              </a:rPr>
              <a:t>فهل سيكون هناك جمهور خارج أوروبا وأمريكا الشمالية للترويج لحقوق الإنسان </a:t>
            </a:r>
            <a:r>
              <a:rPr lang="ar-DZ" sz="4000" dirty="0" err="1" smtClean="0">
                <a:solidFill>
                  <a:srgbClr val="FFFF00"/>
                </a:solidFill>
                <a:latin typeface="Arabic Typesetting" pitchFamily="66" charset="-78"/>
                <a:cs typeface="Arabic Typesetting" pitchFamily="66" charset="-78"/>
              </a:rPr>
              <a:t>العالمية؟</a:t>
            </a:r>
            <a:r>
              <a:rPr lang="ar-DZ" sz="4000" dirty="0" smtClean="0">
                <a:solidFill>
                  <a:srgbClr val="FFFF00"/>
                </a:solidFill>
                <a:latin typeface="Arabic Typesetting" pitchFamily="66" charset="-78"/>
                <a:cs typeface="Arabic Typesetting" pitchFamily="66" charset="-78"/>
              </a:rPr>
              <a:t> وهل من المعقول أن تقوم الطبقة المتوسطة الصاعدة، أو </a:t>
            </a:r>
            <a:r>
              <a:rPr lang="ar-DZ" sz="4000" dirty="0" err="1" smtClean="0">
                <a:solidFill>
                  <a:srgbClr val="FFFF00"/>
                </a:solidFill>
                <a:latin typeface="Arabic Typesetting" pitchFamily="66" charset="-78"/>
                <a:cs typeface="Arabic Typesetting" pitchFamily="66" charset="-78"/>
              </a:rPr>
              <a:t>نشطاء</a:t>
            </a:r>
            <a:r>
              <a:rPr lang="ar-DZ" sz="4000" dirty="0" smtClean="0">
                <a:solidFill>
                  <a:srgbClr val="FFFF00"/>
                </a:solidFill>
                <a:latin typeface="Arabic Typesetting" pitchFamily="66" charset="-78"/>
                <a:cs typeface="Arabic Typesetting" pitchFamily="66" charset="-78"/>
              </a:rPr>
              <a:t> العدالة الاجتماعية، في البرازيل، والهند، والصين بدعم وتمويل والمطالبة بأن تشارك حكوماتهم في الترويج لحقوق الإنسان في بلدان ومناطق أخرى من العالم؟</a:t>
            </a:r>
            <a:endParaRPr lang="fr-FR" sz="4000" dirty="0">
              <a:solidFill>
                <a:srgbClr val="FFFF00"/>
              </a:solidFill>
              <a:latin typeface="Arabic Typesetting" pitchFamily="66" charset="-78"/>
              <a:cs typeface="Arabic Typesetting" pitchFamily="66"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human rights in america&quot;"/>
          <p:cNvPicPr>
            <a:picLocks noChangeAspect="1" noChangeArrowheads="1"/>
          </p:cNvPicPr>
          <p:nvPr/>
        </p:nvPicPr>
        <p:blipFill>
          <a:blip r:embed="rId2" cstate="print"/>
          <a:srcRect/>
          <a:stretch>
            <a:fillRect/>
          </a:stretch>
        </p:blipFill>
        <p:spPr bwMode="auto">
          <a:xfrm>
            <a:off x="467544" y="332656"/>
            <a:ext cx="8424936" cy="61206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08720"/>
            <a:ext cx="8496944" cy="2862322"/>
          </a:xfrm>
          <a:prstGeom prst="rect">
            <a:avLst/>
          </a:prstGeom>
        </p:spPr>
        <p:txBody>
          <a:bodyPr wrap="square">
            <a:spAutoFit/>
          </a:bodyPr>
          <a:lstStyle/>
          <a:p>
            <a:pPr algn="r" rtl="1"/>
            <a:r>
              <a:rPr lang="ar-DZ" sz="3600" dirty="0" smtClean="0">
                <a:latin typeface="Arabic Typesetting" pitchFamily="66" charset="-78"/>
                <a:cs typeface="Arabic Typesetting" pitchFamily="66" charset="-78"/>
              </a:rPr>
              <a:t>أحد موروثات الإمبريالية الغربية هو الإحساس بأن الدول الغربية، ومنظماتها</a:t>
            </a:r>
            <a:r>
              <a:rPr lang="fr-FR" sz="3600" dirty="0" smtClean="0">
                <a:latin typeface="Arabic Typesetting" pitchFamily="66" charset="-78"/>
                <a:cs typeface="Arabic Typesetting" pitchFamily="66" charset="-78"/>
              </a:rPr>
              <a:t> </a:t>
            </a:r>
            <a:r>
              <a:rPr lang="ar-DZ" sz="3600" dirty="0" smtClean="0">
                <a:latin typeface="Arabic Typesetting" pitchFamily="66" charset="-78"/>
                <a:cs typeface="Arabic Typesetting" pitchFamily="66" charset="-78"/>
              </a:rPr>
              <a:t>غير حكومية، وجمهورها لهم </a:t>
            </a:r>
            <a:r>
              <a:rPr lang="ar-DZ" sz="3600" dirty="0" err="1" smtClean="0">
                <a:latin typeface="Arabic Typesetting" pitchFamily="66" charset="-78"/>
                <a:cs typeface="Arabic Typesetting" pitchFamily="66" charset="-78"/>
              </a:rPr>
              <a:t>حق </a:t>
            </a:r>
            <a:r>
              <a:rPr lang="ar-DZ" sz="3600" dirty="0" smtClean="0">
                <a:latin typeface="Arabic Typesetting" pitchFamily="66" charset="-78"/>
                <a:cs typeface="Arabic Typesetting" pitchFamily="66" charset="-78"/>
              </a:rPr>
              <a:t>– لا، عليهم </a:t>
            </a:r>
            <a:r>
              <a:rPr lang="ar-DZ" sz="3600" dirty="0" err="1" smtClean="0">
                <a:latin typeface="Arabic Typesetting" pitchFamily="66" charset="-78"/>
                <a:cs typeface="Arabic Typesetting" pitchFamily="66" charset="-78"/>
              </a:rPr>
              <a:t>واجب </a:t>
            </a:r>
            <a:r>
              <a:rPr lang="ar-DZ" sz="3600" dirty="0" smtClean="0">
                <a:latin typeface="Arabic Typesetting" pitchFamily="66" charset="-78"/>
                <a:cs typeface="Arabic Typesetting" pitchFamily="66" charset="-78"/>
              </a:rPr>
              <a:t>– الترويج لحقوق الإنسان على مستوى </a:t>
            </a:r>
            <a:r>
              <a:rPr lang="ar-DZ" sz="3600" dirty="0" err="1" smtClean="0">
                <a:latin typeface="Arabic Typesetting" pitchFamily="66" charset="-78"/>
                <a:cs typeface="Arabic Typesetting" pitchFamily="66" charset="-78"/>
              </a:rPr>
              <a:t>العالم.</a:t>
            </a:r>
            <a:r>
              <a:rPr lang="ar-DZ" sz="3600" dirty="0" smtClean="0">
                <a:latin typeface="Arabic Typesetting" pitchFamily="66" charset="-78"/>
                <a:cs typeface="Arabic Typesetting" pitchFamily="66" charset="-78"/>
              </a:rPr>
              <a:t> فيبدو طبيعيًا تمامًا للأمريكيين والأوروبيين بأن تقوم مجموعة يتواجد مقرها في نيويورك، وممولة من الطبقات الوسطى والعليا الأمريكية، بالانشغال بانتهاكات حقوق الإنسان في آسيا، وأفريقيا، والشرق الأوسط، وأمريكا </a:t>
            </a:r>
            <a:r>
              <a:rPr lang="ar-DZ" sz="3600" dirty="0" err="1" smtClean="0">
                <a:latin typeface="Arabic Typesetting" pitchFamily="66" charset="-78"/>
                <a:cs typeface="Arabic Typesetting" pitchFamily="66" charset="-78"/>
              </a:rPr>
              <a:t>اللاتينية.</a:t>
            </a:r>
            <a:r>
              <a:rPr lang="ar-DZ" sz="3600" dirty="0" smtClean="0">
                <a:latin typeface="Arabic Typesetting" pitchFamily="66" charset="-78"/>
                <a:cs typeface="Arabic Typesetting" pitchFamily="66" charset="-78"/>
              </a:rPr>
              <a:t> </a:t>
            </a:r>
            <a:endParaRPr lang="fr-FR" sz="3600" dirty="0">
              <a:latin typeface="Arabic Typesetting" pitchFamily="66" charset="-78"/>
              <a:cs typeface="Arabic Typesetting" pitchFamily="66"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72816"/>
            <a:ext cx="8352928" cy="255454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rtl="1"/>
            <a:r>
              <a:rPr lang="ar-DZ" sz="4000" dirty="0" smtClean="0">
                <a:latin typeface="Arabic Typesetting" pitchFamily="66" charset="-78"/>
                <a:cs typeface="Arabic Typesetting" pitchFamily="66" charset="-78"/>
              </a:rPr>
              <a:t>فهل سيبدو الأمر بشكل </a:t>
            </a:r>
            <a:r>
              <a:rPr lang="ar-DZ" sz="4000" dirty="0" err="1" smtClean="0">
                <a:latin typeface="Arabic Typesetting" pitchFamily="66" charset="-78"/>
                <a:cs typeface="Arabic Typesetting" pitchFamily="66" charset="-78"/>
              </a:rPr>
              <a:t>مماثل </a:t>
            </a:r>
            <a:r>
              <a:rPr lang="ar-DZ" sz="4000" dirty="0" smtClean="0">
                <a:latin typeface="Arabic Typesetting" pitchFamily="66" charset="-78"/>
                <a:cs typeface="Arabic Typesetting" pitchFamily="66" charset="-78"/>
              </a:rPr>
              <a:t>"طبيعيًا" إذا ما قامت مجموعة برازيلية، أو هندية، أو صينية، مدعومة ربما من إحدى شركات النفط أو أصحاب الثروات الصناعية الجدد، بالتحقيق في انتهاكات حقوق الإنسان على مستوى العالم، بما في ذلك الولايات </a:t>
            </a:r>
            <a:r>
              <a:rPr lang="ar-DZ" sz="4000" dirty="0" err="1" smtClean="0">
                <a:latin typeface="Arabic Typesetting" pitchFamily="66" charset="-78"/>
                <a:cs typeface="Arabic Typesetting" pitchFamily="66" charset="-78"/>
              </a:rPr>
              <a:t>المتحدة؟</a:t>
            </a:r>
            <a:r>
              <a:rPr lang="ar-DZ" sz="4000" dirty="0" smtClean="0">
                <a:latin typeface="Arabic Typesetting" pitchFamily="66" charset="-78"/>
                <a:cs typeface="Arabic Typesetting" pitchFamily="66" charset="-78"/>
              </a:rPr>
              <a:t> </a:t>
            </a:r>
            <a:endParaRPr lang="fr-F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info\Pictures\9781137463166.jpg"/>
          <p:cNvPicPr>
            <a:picLocks noChangeAspect="1" noChangeArrowheads="1"/>
          </p:cNvPicPr>
          <p:nvPr/>
        </p:nvPicPr>
        <p:blipFill>
          <a:blip r:embed="rId2" cstate="print"/>
          <a:srcRect/>
          <a:stretch>
            <a:fillRect/>
          </a:stretch>
        </p:blipFill>
        <p:spPr bwMode="auto">
          <a:xfrm>
            <a:off x="1907704" y="188640"/>
            <a:ext cx="5328592" cy="64533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204864"/>
            <a:ext cx="799288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sz="4000" dirty="0" smtClean="0">
                <a:latin typeface="Arabic Typesetting" pitchFamily="66" charset="-78"/>
                <a:cs typeface="Arabic Typesetting" pitchFamily="66" charset="-78"/>
              </a:rPr>
              <a:t>وإذا لم يكن الأمر كذلك، فما معنى قيام بعضهم بتطبيع التدخل العالمي بواسطة الغربيين، ومع ذلك يعتبر التدخل من قبل أمريكا اللاتينية في الولايات المتحدة وآسيا، أو من قبل الأفريقيين في أوروبا والشرق الأوسط شاذًا، أو لا مبرر له، أو غريبًا؟</a:t>
            </a:r>
            <a:endParaRPr lang="fr-FR"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476672"/>
            <a:ext cx="6880410" cy="646331"/>
          </a:xfrm>
          <a:prstGeom prst="rect">
            <a:avLst/>
          </a:prstGeom>
          <a:solidFill>
            <a:srgbClr val="92D050"/>
          </a:solidFill>
        </p:spPr>
        <p:txBody>
          <a:bodyPr wrap="none">
            <a:spAutoFit/>
          </a:bodyPr>
          <a:lstStyle/>
          <a:p>
            <a:pPr algn="ctr"/>
            <a:r>
              <a:rPr lang="ar-DZ" sz="3600" dirty="0" smtClean="0">
                <a:latin typeface="Arabic Typesetting" pitchFamily="66" charset="-78"/>
                <a:cs typeface="Arabic Typesetting" pitchFamily="66" charset="-78"/>
              </a:rPr>
              <a:t>القطاع الخاص كشريك في الحوار العالمي حول قضايا حقوق الانسان </a:t>
            </a:r>
            <a:endParaRPr lang="fr-FR" sz="3600" dirty="0">
              <a:latin typeface="Arabic Typesetting" pitchFamily="66" charset="-78"/>
              <a:cs typeface="Arabic Typesetting" pitchFamily="66" charset="-78"/>
            </a:endParaRPr>
          </a:p>
        </p:txBody>
      </p:sp>
      <p:sp>
        <p:nvSpPr>
          <p:cNvPr id="5" name="Rectangle 4"/>
          <p:cNvSpPr/>
          <p:nvPr/>
        </p:nvSpPr>
        <p:spPr>
          <a:xfrm>
            <a:off x="611560" y="2132856"/>
            <a:ext cx="7848872"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sz="3600" dirty="0" smtClean="0">
                <a:latin typeface="Arabic Typesetting" pitchFamily="66" charset="-78"/>
                <a:cs typeface="Arabic Typesetting" pitchFamily="66" charset="-78"/>
              </a:rPr>
              <a:t>كثير من الأموال التي تصرف على العمل المحلي في مجال حقوق الإنسان تأتي إما من مؤسسات غربية خاصة، مثل مؤسسة فورد أو مؤسسة المجتمع المفتوح، أو من المصادر الإنمائية الرسمية، مثل الوكالة الأمريكية للتنمية </a:t>
            </a:r>
            <a:r>
              <a:rPr lang="fr-FR" sz="3600" dirty="0" smtClean="0">
                <a:latin typeface="Arabic Typesetting" pitchFamily="66" charset="-78"/>
                <a:cs typeface="Arabic Typesetting" pitchFamily="66" charset="-78"/>
              </a:rPr>
              <a:t>USAID </a:t>
            </a:r>
            <a:r>
              <a:rPr lang="ar-DZ" sz="3600" dirty="0" smtClean="0">
                <a:latin typeface="Arabic Typesetting" pitchFamily="66" charset="-78"/>
                <a:cs typeface="Arabic Typesetting" pitchFamily="66" charset="-78"/>
              </a:rPr>
              <a:t>أو برنامج الأمم المتحدة الإنمائي </a:t>
            </a:r>
            <a:r>
              <a:rPr lang="fr-FR" sz="3600" dirty="0" smtClean="0">
                <a:latin typeface="Arabic Typesetting" pitchFamily="66" charset="-78"/>
                <a:cs typeface="Arabic Typesetting" pitchFamily="66" charset="-78"/>
              </a:rPr>
              <a:t>UNDP</a:t>
            </a:r>
            <a:endParaRPr lang="fr-FR" sz="3600" dirty="0">
              <a:latin typeface="Arabic Typesetting" pitchFamily="66" charset="-78"/>
              <a:cs typeface="Arabic Typesetting" pitchFamily="66"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2736"/>
            <a:ext cx="8208912" cy="4524315"/>
          </a:xfrm>
          <a:prstGeom prst="rect">
            <a:avLst/>
          </a:prstGeom>
        </p:spPr>
        <p:txBody>
          <a:bodyPr wrap="square">
            <a:spAutoFit/>
          </a:bodyPr>
          <a:lstStyle/>
          <a:p>
            <a:pPr algn="r" rtl="1"/>
            <a:r>
              <a:rPr lang="ar-DZ" sz="3600" dirty="0" smtClean="0">
                <a:latin typeface="Arabic Typesetting" pitchFamily="66" charset="-78"/>
                <a:cs typeface="Arabic Typesetting" pitchFamily="66" charset="-78"/>
              </a:rPr>
              <a:t>شركة مايكروسوفت منذ 2017 دخلت في شراكة مع مكتب حقوق الإنسان التابع للأمم المتحدة  لمدة خمس سنوات بمنحة قيمتها خمسة ملايين </a:t>
            </a:r>
            <a:r>
              <a:rPr lang="ar-DZ" sz="3600" dirty="0" err="1" smtClean="0">
                <a:latin typeface="Arabic Typesetting" pitchFamily="66" charset="-78"/>
                <a:cs typeface="Arabic Typesetting" pitchFamily="66" charset="-78"/>
              </a:rPr>
              <a:t>دولار.</a:t>
            </a:r>
            <a:r>
              <a:rPr lang="ar-DZ" sz="3600" dirty="0" smtClean="0">
                <a:latin typeface="Arabic Typesetting" pitchFamily="66" charset="-78"/>
                <a:cs typeface="Arabic Typesetting" pitchFamily="66" charset="-78"/>
              </a:rPr>
              <a:t> من أجل زيادة التوعية بشأن الدور الذي يمكن أن تلعبه الشركات ويجب أن تلعبه في الدفع باتجاه احترام حقوق الإنسان والتشجيع على المزيد من المسؤولية في إدارة الأعمال في أنحاء </a:t>
            </a:r>
            <a:r>
              <a:rPr lang="ar-DZ" sz="3600" dirty="0" err="1" smtClean="0">
                <a:latin typeface="Arabic Typesetting" pitchFamily="66" charset="-78"/>
                <a:cs typeface="Arabic Typesetting" pitchFamily="66" charset="-78"/>
              </a:rPr>
              <a:t>العالم.</a:t>
            </a:r>
            <a:r>
              <a:rPr lang="ar-DZ" sz="3600" dirty="0" smtClean="0">
                <a:latin typeface="Arabic Typesetting" pitchFamily="66" charset="-78"/>
                <a:cs typeface="Arabic Typesetting" pitchFamily="66" charset="-78"/>
              </a:rPr>
              <a:t> كما ستقوم مايكروسوفت مع المكتب بالمساعدة في دعم اعتماد وتنفيذ مبادئ الأمم المتحدة التوجيهية بشأن الأعمال التجارية وحقوق الإنسان على نطاق </a:t>
            </a:r>
            <a:r>
              <a:rPr lang="ar-DZ" sz="3600" dirty="0" err="1" smtClean="0">
                <a:latin typeface="Arabic Typesetting" pitchFamily="66" charset="-78"/>
                <a:cs typeface="Arabic Typesetting" pitchFamily="66" charset="-78"/>
              </a:rPr>
              <a:t>أوسع.</a:t>
            </a:r>
            <a:r>
              <a:rPr lang="ar-DZ" sz="3600" dirty="0" smtClean="0">
                <a:latin typeface="Arabic Typesetting" pitchFamily="66" charset="-78"/>
                <a:cs typeface="Arabic Typesetting" pitchFamily="66" charset="-78"/>
              </a:rPr>
              <a:t> وتؤمن </a:t>
            </a:r>
            <a:r>
              <a:rPr lang="ar-DZ" sz="3600" dirty="0" err="1" smtClean="0">
                <a:latin typeface="Arabic Typesetting" pitchFamily="66" charset="-78"/>
                <a:cs typeface="Arabic Typesetting" pitchFamily="66" charset="-78"/>
              </a:rPr>
              <a:t>مبادىء</a:t>
            </a:r>
            <a:r>
              <a:rPr lang="ar-DZ" sz="3600" dirty="0" smtClean="0">
                <a:latin typeface="Arabic Typesetting" pitchFamily="66" charset="-78"/>
                <a:cs typeface="Arabic Typesetting" pitchFamily="66" charset="-78"/>
              </a:rPr>
              <a:t> الأمم المتحدة التوجيهية معياراً عالمياً من أجل تفادي ومعالجة خطر التأثيرات السلبية على حقوق الإنسان المرتبطة بنشاط الأعمال.</a:t>
            </a:r>
            <a:endParaRPr lang="fr-FR" sz="3600" dirty="0">
              <a:latin typeface="Arabic Typesetting" pitchFamily="66" charset="-78"/>
              <a:cs typeface="Arabic Typesetting" pitchFamily="66"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59340"/>
            <a:ext cx="756084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DZ" sz="3600" b="1" dirty="0" smtClean="0">
                <a:latin typeface="Arabic Typesetting" pitchFamily="66" charset="-78"/>
                <a:cs typeface="Arabic Typesetting" pitchFamily="66" charset="-78"/>
              </a:rPr>
              <a:t>إذا تستند هذه الشراكة الجديدة على </a:t>
            </a:r>
            <a:r>
              <a:rPr lang="ar-DZ" sz="3600" b="1" dirty="0" err="1" smtClean="0">
                <a:latin typeface="Arabic Typesetting" pitchFamily="66" charset="-78"/>
                <a:cs typeface="Arabic Typesetting" pitchFamily="66" charset="-78"/>
              </a:rPr>
              <a:t>فكرتين.</a:t>
            </a:r>
            <a:r>
              <a:rPr lang="ar-DZ" sz="3600" b="1" dirty="0" smtClean="0">
                <a:latin typeface="Arabic Typesetting" pitchFamily="66" charset="-78"/>
                <a:cs typeface="Arabic Typesetting" pitchFamily="66" charset="-78"/>
              </a:rPr>
              <a:t> تقوم الفكرة الأولى على الالتزام بضمان أن تلعب التكنولوجيا دوراً إيجابياً في المساعدة على تعزيز حقوق الإنسان </a:t>
            </a:r>
            <a:r>
              <a:rPr lang="ar-DZ" sz="3600" b="1" dirty="0" err="1" smtClean="0">
                <a:latin typeface="Arabic Typesetting" pitchFamily="66" charset="-78"/>
                <a:cs typeface="Arabic Typesetting" pitchFamily="66" charset="-78"/>
              </a:rPr>
              <a:t>وحمايتها.</a:t>
            </a:r>
            <a:r>
              <a:rPr lang="ar-DZ" sz="3600" b="1" dirty="0" smtClean="0">
                <a:latin typeface="Arabic Typesetting" pitchFamily="66" charset="-78"/>
                <a:cs typeface="Arabic Typesetting" pitchFamily="66" charset="-78"/>
              </a:rPr>
              <a:t> أما الفكرة الثانية، فهي الإقرار بضرورة أن يؤدي القطاع الخاص دوراً أكبر في المساعدة على دعم قضية حقوق الإنسان </a:t>
            </a:r>
            <a:r>
              <a:rPr lang="ar-DZ" sz="3600" b="1" smtClean="0">
                <a:latin typeface="Arabic Typesetting" pitchFamily="66" charset="-78"/>
                <a:cs typeface="Arabic Typesetting" pitchFamily="66" charset="-78"/>
              </a:rPr>
              <a:t>عالميا.</a:t>
            </a:r>
            <a:endParaRPr lang="fr-FR" sz="3600" dirty="0">
              <a:latin typeface="Arabic Typesetting" pitchFamily="66" charset="-78"/>
              <a:cs typeface="Arabic Typesetting" pitchFamily="66"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79512" y="1628800"/>
            <a:ext cx="8784976" cy="316835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smtClean="0">
                <a:latin typeface="Arabic Typesetting" pitchFamily="66" charset="-78"/>
                <a:cs typeface="Arabic Typesetting" pitchFamily="66" charset="-78"/>
              </a:rPr>
              <a:t>كيف تأثرت الفلسفة  التقليدية لحقوق الانسان بعمليات </a:t>
            </a:r>
            <a:r>
              <a:rPr lang="ar-DZ" sz="3600" b="1" dirty="0" err="1" smtClean="0">
                <a:latin typeface="Arabic Typesetting" pitchFamily="66" charset="-78"/>
                <a:cs typeface="Arabic Typesetting" pitchFamily="66" charset="-78"/>
              </a:rPr>
              <a:t>الحوكمة</a:t>
            </a:r>
            <a:r>
              <a:rPr lang="ar-DZ" sz="3600" b="1" dirty="0" smtClean="0">
                <a:latin typeface="Arabic Typesetting" pitchFamily="66" charset="-78"/>
                <a:cs typeface="Arabic Typesetting" pitchFamily="66" charset="-78"/>
              </a:rPr>
              <a:t> العالمية ومدى تأثير هذه التغييرات على السيادة كقيمة محددة </a:t>
            </a:r>
            <a:r>
              <a:rPr lang="ar-DZ" sz="3600" b="1" dirty="0" err="1" smtClean="0">
                <a:latin typeface="Arabic Typesetting" pitchFamily="66" charset="-78"/>
                <a:cs typeface="Arabic Typesetting" pitchFamily="66" charset="-78"/>
              </a:rPr>
              <a:t>للسلوكات</a:t>
            </a:r>
            <a:r>
              <a:rPr lang="ar-DZ" sz="3600" b="1" dirty="0" smtClean="0">
                <a:latin typeface="Arabic Typesetting" pitchFamily="66" charset="-78"/>
                <a:cs typeface="Arabic Typesetting" pitchFamily="66" charset="-78"/>
              </a:rPr>
              <a:t> الداخلية والخارجية </a:t>
            </a:r>
            <a:r>
              <a:rPr lang="ar-DZ" sz="3600" b="1" dirty="0" err="1" smtClean="0">
                <a:latin typeface="Arabic Typesetting" pitchFamily="66" charset="-78"/>
                <a:cs typeface="Arabic Typesetting" pitchFamily="66" charset="-78"/>
              </a:rPr>
              <a:t>للدول؟</a:t>
            </a:r>
            <a:endParaRPr lang="ar-DZ" sz="3600" b="1" dirty="0" smtClean="0">
              <a:latin typeface="Arabic Typesetting" pitchFamily="66" charset="-78"/>
              <a:cs typeface="Arabic Typesetting" pitchFamily="66" charset="-78"/>
            </a:endParaRPr>
          </a:p>
          <a:p>
            <a:pPr algn="ct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95536" y="476672"/>
            <a:ext cx="8496944" cy="59046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ar-DZ" sz="3200" dirty="0" smtClean="0">
                <a:solidFill>
                  <a:schemeClr val="bg1"/>
                </a:solidFill>
                <a:latin typeface="Arabic Typesetting" pitchFamily="66" charset="-78"/>
                <a:cs typeface="Arabic Typesetting" pitchFamily="66" charset="-78"/>
              </a:rPr>
              <a:t>تعد السيادة كفكرة و قاعدة اساسية مكون اساسي للدولة الحديثة وهي مرتبطة ارتباطا وثيقا بمفاهيم النظام، السلطة، المشروعية والحكم.</a:t>
            </a:r>
          </a:p>
          <a:p>
            <a:pPr algn="r" rtl="1"/>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داخليا</a:t>
            </a:r>
            <a:r>
              <a:rPr lang="ar-DZ" sz="3200" dirty="0" smtClean="0">
                <a:solidFill>
                  <a:schemeClr val="bg1"/>
                </a:solidFill>
                <a:latin typeface="Arabic Typesetting" pitchFamily="66" charset="-78"/>
                <a:cs typeface="Arabic Typesetting" pitchFamily="66" charset="-78"/>
              </a:rPr>
              <a:t>: ترمز السيادة الى وجود سلطة مركزية تمتلك القدرة على التشريع الوحدوي والحق في استخدام القوة الشرعية من أجل التنظيم </a:t>
            </a:r>
            <a:r>
              <a:rPr lang="ar-DZ" sz="3200" dirty="0" err="1" smtClean="0">
                <a:solidFill>
                  <a:schemeClr val="bg1"/>
                </a:solidFill>
                <a:latin typeface="Arabic Typesetting" pitchFamily="66" charset="-78"/>
                <a:cs typeface="Arabic Typesetting" pitchFamily="66" charset="-78"/>
              </a:rPr>
              <a:t>الجيو</a:t>
            </a:r>
            <a:r>
              <a:rPr lang="ar-DZ" sz="3200" dirty="0" smtClean="0">
                <a:solidFill>
                  <a:schemeClr val="bg1"/>
                </a:solidFill>
                <a:latin typeface="Arabic Typesetting" pitchFamily="66" charset="-78"/>
                <a:cs typeface="Arabic Typesetting" pitchFamily="66" charset="-78"/>
              </a:rPr>
              <a:t>-</a:t>
            </a:r>
            <a:r>
              <a:rPr lang="ar-DZ" sz="3200" dirty="0" err="1" smtClean="0">
                <a:solidFill>
                  <a:schemeClr val="bg1"/>
                </a:solidFill>
                <a:latin typeface="Arabic Typesetting" pitchFamily="66" charset="-78"/>
                <a:cs typeface="Arabic Typesetting" pitchFamily="66" charset="-78"/>
              </a:rPr>
              <a:t>ديموغرافي</a:t>
            </a:r>
            <a:r>
              <a:rPr lang="ar-DZ" sz="3200" dirty="0" smtClean="0">
                <a:solidFill>
                  <a:schemeClr val="bg1"/>
                </a:solidFill>
                <a:latin typeface="Arabic Typesetting" pitchFamily="66" charset="-78"/>
                <a:cs typeface="Arabic Typesetting" pitchFamily="66" charset="-78"/>
              </a:rPr>
              <a:t> الذي يكون الدولة.</a:t>
            </a:r>
          </a:p>
          <a:p>
            <a:pPr algn="r" rtl="1"/>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خارجيا: </a:t>
            </a:r>
            <a:r>
              <a:rPr lang="ar-DZ" sz="3200" dirty="0" smtClean="0">
                <a:solidFill>
                  <a:schemeClr val="bg1"/>
                </a:solidFill>
                <a:latin typeface="Arabic Typesetting" pitchFamily="66" charset="-78"/>
                <a:cs typeface="Arabic Typesetting" pitchFamily="66" charset="-78"/>
              </a:rPr>
              <a:t>سيدة في التعامل مع القيم المشتركة اي قواعد القانون الدولي عرفية كانت او تعاقدية غير ملزمة للدولة، بل ان للدولة الحق في التعامل النفعي والعقلاني </a:t>
            </a:r>
            <a:r>
              <a:rPr lang="ar-DZ" sz="3200" dirty="0" err="1" smtClean="0">
                <a:solidFill>
                  <a:schemeClr val="bg1"/>
                </a:solidFill>
                <a:latin typeface="Arabic Typesetting" pitchFamily="66" charset="-78"/>
                <a:cs typeface="Arabic Typesetting" pitchFamily="66" charset="-78"/>
              </a:rPr>
              <a:t>والاخلاقي</a:t>
            </a:r>
            <a:r>
              <a:rPr lang="ar-DZ" sz="3200" dirty="0" smtClean="0">
                <a:solidFill>
                  <a:schemeClr val="bg1"/>
                </a:solidFill>
                <a:latin typeface="Arabic Typesetting" pitchFamily="66" charset="-78"/>
                <a:cs typeface="Arabic Typesetting" pitchFamily="66" charset="-78"/>
              </a:rPr>
              <a:t> معها.</a:t>
            </a:r>
          </a:p>
          <a:p>
            <a:pPr algn="r" rtl="1"/>
            <a:r>
              <a:rPr lang="ar-DZ" sz="3200" dirty="0" err="1" smtClean="0">
                <a:solidFill>
                  <a:schemeClr val="bg1"/>
                </a:solidFill>
                <a:latin typeface="Arabic Typesetting" pitchFamily="66" charset="-78"/>
                <a:cs typeface="Arabic Typesetting" pitchFamily="66" charset="-78"/>
              </a:rPr>
              <a:t>الا</a:t>
            </a:r>
            <a:r>
              <a:rPr lang="ar-DZ" sz="3200" dirty="0" smtClean="0">
                <a:solidFill>
                  <a:schemeClr val="bg1"/>
                </a:solidFill>
                <a:latin typeface="Arabic Typesetting" pitchFamily="66" charset="-78"/>
                <a:cs typeface="Arabic Typesetting" pitchFamily="66" charset="-78"/>
              </a:rPr>
              <a:t> انه في عالم محوكم </a:t>
            </a:r>
            <a:r>
              <a:rPr lang="ar-DZ" sz="3200" dirty="0" err="1" smtClean="0">
                <a:solidFill>
                  <a:schemeClr val="bg1"/>
                </a:solidFill>
                <a:latin typeface="Arabic Typesetting" pitchFamily="66" charset="-78"/>
                <a:cs typeface="Arabic Typesetting" pitchFamily="66" charset="-78"/>
              </a:rPr>
              <a:t>مابعد</a:t>
            </a:r>
            <a:r>
              <a:rPr lang="ar-DZ" sz="3200" dirty="0" smtClean="0">
                <a:solidFill>
                  <a:schemeClr val="bg1"/>
                </a:solidFill>
                <a:latin typeface="Arabic Typesetting" pitchFamily="66" charset="-78"/>
                <a:cs typeface="Arabic Typesetting" pitchFamily="66" charset="-78"/>
              </a:rPr>
              <a:t>-</a:t>
            </a:r>
            <a:r>
              <a:rPr lang="ar-DZ" sz="3200" dirty="0" err="1" smtClean="0">
                <a:solidFill>
                  <a:schemeClr val="bg1"/>
                </a:solidFill>
                <a:latin typeface="Arabic Typesetting" pitchFamily="66" charset="-78"/>
                <a:cs typeface="Arabic Typesetting" pitchFamily="66" charset="-78"/>
              </a:rPr>
              <a:t>حداثي</a:t>
            </a:r>
            <a:r>
              <a:rPr lang="ar-DZ" sz="3200" dirty="0" smtClean="0">
                <a:solidFill>
                  <a:schemeClr val="bg1"/>
                </a:solidFill>
                <a:latin typeface="Arabic Typesetting" pitchFamily="66" charset="-78"/>
                <a:cs typeface="Arabic Typesetting" pitchFamily="66" charset="-78"/>
              </a:rPr>
              <a:t>، وفي عصر الاعتماد المتبادل والترابط الشبكي للقضايا العالمية، لم يعد لهذا التصور </a:t>
            </a:r>
            <a:r>
              <a:rPr lang="ar-DZ" sz="3200" dirty="0" err="1" smtClean="0">
                <a:solidFill>
                  <a:schemeClr val="bg1"/>
                </a:solidFill>
                <a:latin typeface="Arabic Typesetting" pitchFamily="66" charset="-78"/>
                <a:cs typeface="Arabic Typesetting" pitchFamily="66" charset="-78"/>
              </a:rPr>
              <a:t>الحداثي</a:t>
            </a:r>
            <a:r>
              <a:rPr lang="ar-DZ" sz="3200" dirty="0" smtClean="0">
                <a:solidFill>
                  <a:schemeClr val="bg1"/>
                </a:solidFill>
                <a:latin typeface="Arabic Typesetting" pitchFamily="66" charset="-78"/>
                <a:cs typeface="Arabic Typesetting" pitchFamily="66" charset="-78"/>
              </a:rPr>
              <a:t> قيمته التقليدية، وفقدت فيه الدول قدرتها في رفض الالزام الدولي بالقواعد الاساسية للنسق القانوني العالمي.</a:t>
            </a:r>
          </a:p>
          <a:p>
            <a:pPr algn="r" rtl="1"/>
            <a:r>
              <a:rPr lang="ar-DZ" sz="3200" dirty="0" smtClean="0">
                <a:solidFill>
                  <a:schemeClr val="bg1"/>
                </a:solidFill>
                <a:latin typeface="Arabic Typesetting" pitchFamily="66" charset="-78"/>
                <a:cs typeface="Arabic Typesetting" pitchFamily="66" charset="-78"/>
              </a:rPr>
              <a:t>هذه التحولات كان لها أثر على تطوير ركائز حقوق الانسان وتحول معها التركيز المعياري من الدولة </a:t>
            </a:r>
            <a:r>
              <a:rPr lang="ar-DZ" sz="3200" dirty="0" err="1" smtClean="0">
                <a:solidFill>
                  <a:schemeClr val="bg1"/>
                </a:solidFill>
                <a:latin typeface="Arabic Typesetting" pitchFamily="66" charset="-78"/>
                <a:cs typeface="Arabic Typesetting" pitchFamily="66" charset="-78"/>
              </a:rPr>
              <a:t>للانسان</a:t>
            </a:r>
            <a:r>
              <a:rPr lang="ar-DZ" sz="3200" dirty="0" smtClean="0">
                <a:solidFill>
                  <a:schemeClr val="bg1"/>
                </a:solidFill>
                <a:latin typeface="Arabic Typesetting" pitchFamily="66" charset="-78"/>
                <a:cs typeface="Arabic Typesetting" pitchFamily="66" charset="-78"/>
              </a:rPr>
              <a:t> وأسبقية أمن الانسان على أمن الدولة.</a:t>
            </a:r>
            <a:endParaRPr lang="fr-FR" sz="3200" dirty="0">
              <a:solidFill>
                <a:schemeClr val="bg1"/>
              </a:solidFill>
              <a:latin typeface="Arabic Typesetting" pitchFamily="66" charset="-78"/>
              <a:cs typeface="Arabic Typesetting" pitchFamily="66"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content-cdg2-1.xx.fbcdn.net/v/t1.15752-9/45993886_753131178370802_1530246660871946240_n.jpg?_nc_cat=106&amp;_nc_ht=scontent-cdg2-1.xx&amp;oh=a24583bd6a20bcd8458b5f2538718795&amp;oe=5C7B16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88840"/>
            <a:ext cx="8640960" cy="34163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r" rtl="1"/>
            <a:r>
              <a:rPr lang="ar-DZ" sz="3600" dirty="0">
                <a:latin typeface="Arabic Typesetting" pitchFamily="66" charset="-78"/>
                <a:cs typeface="Arabic Typesetting" pitchFamily="66" charset="-78"/>
              </a:rPr>
              <a:t>على جميع الأصعدة، يتم خلط سجلات حقوق </a:t>
            </a:r>
            <a:r>
              <a:rPr lang="ar-DZ" sz="3600" dirty="0" err="1">
                <a:latin typeface="Arabic Typesetting" pitchFamily="66" charset="-78"/>
                <a:cs typeface="Arabic Typesetting" pitchFamily="66" charset="-78"/>
              </a:rPr>
              <a:t>الانسان.</a:t>
            </a:r>
            <a:r>
              <a:rPr lang="ar-DZ" sz="3600" dirty="0">
                <a:latin typeface="Arabic Typesetting" pitchFamily="66" charset="-78"/>
                <a:cs typeface="Arabic Typesetting" pitchFamily="66" charset="-78"/>
              </a:rPr>
              <a:t> فلا تزال انتهاكات حقوق الإنسان في تزايد في بعض المناطق من العالم على الرغم من الجهود الموحدة والمتضافرة التي يتم بذلها من قبل المدافعين عن حقوق الإنسان المخلصين والمجتهدين على مدى أربعة </a:t>
            </a:r>
            <a:r>
              <a:rPr lang="ar-DZ" sz="3600" dirty="0" smtClean="0">
                <a:latin typeface="Arabic Typesetting" pitchFamily="66" charset="-78"/>
                <a:cs typeface="Arabic Typesetting" pitchFamily="66" charset="-78"/>
              </a:rPr>
              <a:t>عقود،  </a:t>
            </a:r>
            <a:r>
              <a:rPr lang="ar-DZ" sz="3600" dirty="0">
                <a:latin typeface="Arabic Typesetting" pitchFamily="66" charset="-78"/>
                <a:cs typeface="Arabic Typesetting" pitchFamily="66" charset="-78"/>
              </a:rPr>
              <a:t>وعلى نحو </a:t>
            </a:r>
            <a:r>
              <a:rPr lang="ar-DZ" sz="3600" dirty="0" err="1" smtClean="0">
                <a:latin typeface="Arabic Typesetting" pitchFamily="66" charset="-78"/>
                <a:cs typeface="Arabic Typesetting" pitchFamily="66" charset="-78"/>
              </a:rPr>
              <a:t>متزايد </a:t>
            </a:r>
            <a:r>
              <a:rPr lang="ar-DZ" sz="3600" dirty="0" smtClean="0">
                <a:latin typeface="Arabic Typesetting" pitchFamily="66" charset="-78"/>
                <a:cs typeface="Arabic Typesetting" pitchFamily="66" charset="-78"/>
              </a:rPr>
              <a:t>.وفي الشكلين التاليين يتضح لنا حجم الانفاق العالمي على قضايا حقوق الانسان، و أكثر القضايا التي تشملها حصة الأسد من الاهتمام العالمي </a:t>
            </a:r>
            <a:r>
              <a:rPr lang="ar-DZ" sz="3600" dirty="0" err="1" smtClean="0">
                <a:latin typeface="Arabic Typesetting" pitchFamily="66" charset="-78"/>
                <a:cs typeface="Arabic Typesetting" pitchFamily="66" charset="-78"/>
              </a:rPr>
              <a:t>السياسي/المالي..</a:t>
            </a:r>
            <a:endParaRPr lang="fr-FR" sz="3600" dirty="0">
              <a:latin typeface="Arabic Typesetting" pitchFamily="66" charset="-78"/>
              <a:cs typeface="Arabic Typesetting" pitchFamily="66"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Hinfo\Desktop\Figure A.png"/>
          <p:cNvPicPr>
            <a:picLocks noChangeAspect="1" noChangeArrowheads="1"/>
          </p:cNvPicPr>
          <p:nvPr/>
        </p:nvPicPr>
        <p:blipFill>
          <a:blip r:embed="rId2" cstate="print"/>
          <a:srcRect/>
          <a:stretch>
            <a:fillRect/>
          </a:stretch>
        </p:blipFill>
        <p:spPr bwMode="auto">
          <a:xfrm>
            <a:off x="539552" y="476672"/>
            <a:ext cx="8208912" cy="59046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info\Desktop\Figure C.png"/>
          <p:cNvPicPr>
            <a:picLocks noChangeAspect="1" noChangeArrowheads="1"/>
          </p:cNvPicPr>
          <p:nvPr/>
        </p:nvPicPr>
        <p:blipFill>
          <a:blip r:embed="rId2" cstate="print"/>
          <a:srcRect/>
          <a:stretch>
            <a:fillRect/>
          </a:stretch>
        </p:blipFill>
        <p:spPr bwMode="auto">
          <a:xfrm>
            <a:off x="179512" y="188640"/>
            <a:ext cx="8712968" cy="648072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1026</TotalTime>
  <Words>1353</Words>
  <Application>Microsoft Office PowerPoint</Application>
  <PresentationFormat>Affichage à l'écran (4:3)</PresentationFormat>
  <Paragraphs>42</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Verve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Hinfo</dc:creator>
  <cp:lastModifiedBy>Hinfo</cp:lastModifiedBy>
  <cp:revision>54</cp:revision>
  <dcterms:created xsi:type="dcterms:W3CDTF">2018-11-11T20:09:12Z</dcterms:created>
  <dcterms:modified xsi:type="dcterms:W3CDTF">2020-12-27T00:15:18Z</dcterms:modified>
</cp:coreProperties>
</file>