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52"/>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4" r:id="rId27"/>
    <p:sldId id="282" r:id="rId28"/>
    <p:sldId id="283" r:id="rId29"/>
    <p:sldId id="284" r:id="rId30"/>
    <p:sldId id="285" r:id="rId31"/>
    <p:sldId id="286" r:id="rId32"/>
    <p:sldId id="287" r:id="rId33"/>
    <p:sldId id="288" r:id="rId34"/>
    <p:sldId id="289" r:id="rId35"/>
    <p:sldId id="290" r:id="rId36"/>
    <p:sldId id="291" r:id="rId37"/>
    <p:sldId id="293" r:id="rId38"/>
    <p:sldId id="292" r:id="rId39"/>
    <p:sldId id="303" r:id="rId40"/>
    <p:sldId id="301" r:id="rId41"/>
    <p:sldId id="304" r:id="rId42"/>
    <p:sldId id="302" r:id="rId43"/>
    <p:sldId id="305" r:id="rId44"/>
    <p:sldId id="306" r:id="rId45"/>
    <p:sldId id="308" r:id="rId46"/>
    <p:sldId id="307" r:id="rId47"/>
    <p:sldId id="297" r:id="rId48"/>
    <p:sldId id="299" r:id="rId49"/>
    <p:sldId id="309" r:id="rId50"/>
    <p:sldId id="300"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E7E7"/>
    <a:srgbClr val="FFFFCC"/>
    <a:srgbClr val="ABFFD1"/>
    <a:srgbClr val="8A0000"/>
    <a:srgbClr val="FFFF00"/>
    <a:srgbClr val="9A0000"/>
    <a:srgbClr val="5C732F"/>
    <a:srgbClr val="E5FFF1"/>
    <a:srgbClr val="FFFF9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3" autoAdjust="0"/>
    <p:restoredTop sz="94803" autoAdjust="0"/>
  </p:normalViewPr>
  <p:slideViewPr>
    <p:cSldViewPr>
      <p:cViewPr>
        <p:scale>
          <a:sx n="70" d="100"/>
          <a:sy n="70" d="100"/>
        </p:scale>
        <p:origin x="-15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00A50-A40E-4C09-8AF7-27A87BA732D5}" type="datetimeFigureOut">
              <a:rPr lang="fr-FR" smtClean="0"/>
              <a:pPr/>
              <a:t>10/04/2020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D3EB05-EADD-467D-9269-522968D6601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52B7DF2B-AC6C-47A9-890B-C396102723F5}" type="datetimeFigureOut">
              <a:rPr lang="fr-FR" smtClean="0"/>
              <a:pPr/>
              <a:t>10/04/2020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F416335A-C5D1-4B61-A3F1-E767E483E46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2B7DF2B-AC6C-47A9-890B-C396102723F5}" type="datetimeFigureOut">
              <a:rPr lang="fr-FR" smtClean="0"/>
              <a:pPr/>
              <a:t>10/04/2020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2B7DF2B-AC6C-47A9-890B-C396102723F5}" type="datetimeFigureOut">
              <a:rPr lang="fr-FR" smtClean="0"/>
              <a:pPr/>
              <a:t>10/04/2020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2B7DF2B-AC6C-47A9-890B-C396102723F5}" type="datetimeFigureOut">
              <a:rPr lang="fr-FR" smtClean="0"/>
              <a:pPr/>
              <a:t>10/04/2020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52B7DF2B-AC6C-47A9-890B-C396102723F5}" type="datetimeFigureOut">
              <a:rPr lang="fr-FR" smtClean="0"/>
              <a:pPr/>
              <a:t>10/04/2020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16335A-C5D1-4B61-A3F1-E767E483E46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2B7DF2B-AC6C-47A9-890B-C396102723F5}" type="datetimeFigureOut">
              <a:rPr lang="fr-FR" smtClean="0"/>
              <a:pPr/>
              <a:t>10/04/2020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52B7DF2B-AC6C-47A9-890B-C396102723F5}" type="datetimeFigureOut">
              <a:rPr lang="fr-FR" smtClean="0"/>
              <a:pPr/>
              <a:t>10/04/2020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52B7DF2B-AC6C-47A9-890B-C396102723F5}" type="datetimeFigureOut">
              <a:rPr lang="fr-FR" smtClean="0"/>
              <a:pPr/>
              <a:t>10/04/2020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B7DF2B-AC6C-47A9-890B-C396102723F5}" type="datetimeFigureOut">
              <a:rPr lang="fr-FR" smtClean="0"/>
              <a:pPr/>
              <a:t>10/04/2020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2B7DF2B-AC6C-47A9-890B-C396102723F5}" type="datetimeFigureOut">
              <a:rPr lang="fr-FR" smtClean="0"/>
              <a:pPr/>
              <a:t>10/04/2020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52B7DF2B-AC6C-47A9-890B-C396102723F5}" type="datetimeFigureOut">
              <a:rPr lang="fr-FR" smtClean="0"/>
              <a:pPr/>
              <a:t>10/04/2020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F416335A-C5D1-4B61-A3F1-E767E483E468}"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2B7DF2B-AC6C-47A9-890B-C396102723F5}" type="datetimeFigureOut">
              <a:rPr lang="fr-FR" smtClean="0"/>
              <a:pPr/>
              <a:t>10/04/2020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416335A-C5D1-4B61-A3F1-E767E483E468}"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abunawaf.com/media/%d8%a7%d9%84%d8%a5%d8%af%d8%a7%d8%b1%d8%a9-%d8%a7%d9%84%d8%b9%d8%a7%d9%85%d8%a9-%d9%84%d9%84%d8%a3%d9%85%d9%86-%d8%a7%d9%84%d8%ae%d8%a7%d8%b1%d8%ac%d9%8a-%d8%a7%d9%84%d9%81%d8%b1%d9%86%d8%b3%d9%8a"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abunawaf.com/media/%d8%a7%d9%84%d9%85%d8%ae%d8%a7%d8%a8%d8%b1%d8%a7%d8%aa-%d8%a7%d9%84%d8%a3%d8%b3%d8%aa%d8%b1%d8%a7%d9%84%d9%8a%d8%a9"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thoughtco.com/foreign-policy-3310217"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abunawaf.com/media/%d9%88%d8%b2%d8%a7%d8%b1%d8%a9-%d8%a7%d9%84%d8%a3%d9%85%d9%86-%d8%a7%d9%84%d8%b9%d8%a7%d9%85"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836712"/>
            <a:ext cx="9144000" cy="2571767"/>
          </a:xfrm>
          <a:ln/>
        </p:spPr>
        <p:style>
          <a:lnRef idx="1">
            <a:schemeClr val="accent3"/>
          </a:lnRef>
          <a:fillRef idx="3">
            <a:schemeClr val="accent3"/>
          </a:fillRef>
          <a:effectRef idx="2">
            <a:schemeClr val="accent3"/>
          </a:effectRef>
          <a:fontRef idx="minor">
            <a:schemeClr val="lt1"/>
          </a:fontRef>
        </p:style>
        <p:txBody>
          <a:bodyPr>
            <a:noAutofit/>
          </a:bodyPr>
          <a:lstStyle/>
          <a:p>
            <a:pPr algn="ctr" rtl="1"/>
            <a:endParaRPr lang="fr-FR" sz="6600" dirty="0">
              <a:solidFill>
                <a:schemeClr val="tx1"/>
              </a:solidFill>
              <a:latin typeface="Agency FB" pitchFamily="34" charset="0"/>
              <a:cs typeface="Sakkal Majalla" pitchFamily="2" charset="-78"/>
            </a:endParaRPr>
          </a:p>
        </p:txBody>
      </p:sp>
      <p:sp>
        <p:nvSpPr>
          <p:cNvPr id="5" name="ZoneTexte 4"/>
          <p:cNvSpPr txBox="1"/>
          <p:nvPr/>
        </p:nvSpPr>
        <p:spPr>
          <a:xfrm>
            <a:off x="611560" y="3717032"/>
            <a:ext cx="7632848" cy="584775"/>
          </a:xfrm>
          <a:prstGeom prst="rect">
            <a:avLst/>
          </a:prstGeom>
          <a:noFill/>
        </p:spPr>
        <p:txBody>
          <a:bodyPr wrap="square" rtlCol="0">
            <a:spAutoFit/>
          </a:bodyPr>
          <a:lstStyle/>
          <a:p>
            <a:pPr algn="ctr"/>
            <a:endParaRPr lang="fr-FR" sz="3200" dirty="0">
              <a:latin typeface="Arabic Typesetting" pitchFamily="66" charset="-78"/>
              <a:cs typeface="Arabic Typesetting" pitchFamily="66" charset="-78"/>
            </a:endParaRPr>
          </a:p>
        </p:txBody>
      </p:sp>
      <p:pic>
        <p:nvPicPr>
          <p:cNvPr id="6" name="Image 5" descr="13082484_1159323854092483_4557540927970756495_n.jpg"/>
          <p:cNvPicPr>
            <a:picLocks noChangeAspect="1"/>
          </p:cNvPicPr>
          <p:nvPr/>
        </p:nvPicPr>
        <p:blipFill>
          <a:blip r:embed="rId2" cstate="print"/>
          <a:stretch>
            <a:fillRect/>
          </a:stretch>
        </p:blipFill>
        <p:spPr>
          <a:xfrm>
            <a:off x="0" y="0"/>
            <a:ext cx="9144000" cy="6858000"/>
          </a:xfrm>
          <a:prstGeom prst="rect">
            <a:avLst/>
          </a:prstGeom>
          <a:noFill/>
          <a:ln>
            <a:noFill/>
          </a:ln>
        </p:spPr>
      </p:pic>
      <p:sp>
        <p:nvSpPr>
          <p:cNvPr id="8" name="ZoneTexte 7"/>
          <p:cNvSpPr txBox="1"/>
          <p:nvPr/>
        </p:nvSpPr>
        <p:spPr>
          <a:xfrm>
            <a:off x="-1620688" y="3284984"/>
            <a:ext cx="1800200" cy="369332"/>
          </a:xfrm>
          <a:prstGeom prst="rect">
            <a:avLst/>
          </a:prstGeom>
          <a:noFill/>
        </p:spPr>
        <p:txBody>
          <a:bodyPr wrap="square" rtlCol="0">
            <a:spAutoFit/>
          </a:bodyPr>
          <a:lstStyle/>
          <a:p>
            <a:endParaRPr lang="fr-FR" dirty="0"/>
          </a:p>
        </p:txBody>
      </p:sp>
      <p:sp>
        <p:nvSpPr>
          <p:cNvPr id="9" name="ZoneTexte 8"/>
          <p:cNvSpPr txBox="1"/>
          <p:nvPr/>
        </p:nvSpPr>
        <p:spPr>
          <a:xfrm>
            <a:off x="539552" y="404664"/>
            <a:ext cx="8352928" cy="2308324"/>
          </a:xfrm>
          <a:prstGeom prst="rect">
            <a:avLst/>
          </a:prstGeom>
          <a:noFill/>
        </p:spPr>
        <p:txBody>
          <a:bodyPr wrap="square" rtlCol="0">
            <a:spAutoFit/>
          </a:bodyPr>
          <a:lstStyle/>
          <a:p>
            <a:pPr algn="ctr"/>
            <a:r>
              <a:rPr lang="ar-DZ" sz="7200" dirty="0" smtClean="0">
                <a:latin typeface="Arabic Typesetting" pitchFamily="66" charset="-78"/>
                <a:cs typeface="Arabic Typesetting" pitchFamily="66" charset="-78"/>
              </a:rPr>
              <a:t>محددات وأهداف </a:t>
            </a:r>
            <a:br>
              <a:rPr lang="ar-DZ" sz="7200" dirty="0" smtClean="0">
                <a:latin typeface="Arabic Typesetting" pitchFamily="66" charset="-78"/>
                <a:cs typeface="Arabic Typesetting" pitchFamily="66" charset="-78"/>
              </a:rPr>
            </a:br>
            <a:r>
              <a:rPr lang="ar-DZ" sz="7200" dirty="0" smtClean="0">
                <a:latin typeface="Arabic Typesetting" pitchFamily="66" charset="-78"/>
                <a:cs typeface="Arabic Typesetting" pitchFamily="66" charset="-78"/>
              </a:rPr>
              <a:t>السياسة الخارجية للدول الكبرى</a:t>
            </a:r>
            <a:endParaRPr lang="fr-FR" sz="7200" dirty="0">
              <a:latin typeface="Arabic Typesetting" pitchFamily="66" charset="-78"/>
              <a:cs typeface="Arabic Typesetting" pitchFamily="66" charset="-78"/>
            </a:endParaRPr>
          </a:p>
        </p:txBody>
      </p:sp>
      <p:sp>
        <p:nvSpPr>
          <p:cNvPr id="10" name="Rectangle 9"/>
          <p:cNvSpPr/>
          <p:nvPr/>
        </p:nvSpPr>
        <p:spPr>
          <a:xfrm>
            <a:off x="539552" y="3068960"/>
            <a:ext cx="8208912" cy="646331"/>
          </a:xfrm>
          <a:prstGeom prst="rect">
            <a:avLst/>
          </a:prstGeom>
        </p:spPr>
        <p:txBody>
          <a:bodyPr wrap="square">
            <a:spAutoFit/>
          </a:bodyPr>
          <a:lstStyle/>
          <a:p>
            <a:pPr algn="ctr"/>
            <a:r>
              <a:rPr lang="ar-DZ" sz="3600" dirty="0" smtClean="0">
                <a:solidFill>
                  <a:srgbClr val="FFFFFF"/>
                </a:solidFill>
                <a:latin typeface="Arabic Typesetting" pitchFamily="66" charset="-78"/>
                <a:cs typeface="Arabic Typesetting" pitchFamily="66" charset="-78"/>
              </a:rPr>
              <a:t>محاضرة في مقياس السياسة الخارجية للدول </a:t>
            </a:r>
            <a:r>
              <a:rPr lang="ar-DZ" sz="3600" dirty="0" err="1" smtClean="0">
                <a:solidFill>
                  <a:srgbClr val="FFFFFF"/>
                </a:solidFill>
                <a:latin typeface="Arabic Typesetting" pitchFamily="66" charset="-78"/>
                <a:cs typeface="Arabic Typesetting" pitchFamily="66" charset="-78"/>
              </a:rPr>
              <a:t>الكبرى </a:t>
            </a:r>
            <a:r>
              <a:rPr lang="ar-DZ" sz="3600" dirty="0" smtClean="0">
                <a:solidFill>
                  <a:srgbClr val="FFFFFF"/>
                </a:solidFill>
                <a:latin typeface="Arabic Typesetting" pitchFamily="66" charset="-78"/>
                <a:cs typeface="Arabic Typesetting" pitchFamily="66" charset="-78"/>
              </a:rPr>
              <a:t>– سنة ثالثة علاقات </a:t>
            </a:r>
            <a:r>
              <a:rPr lang="ar-DZ" sz="3600" dirty="0" err="1" smtClean="0">
                <a:solidFill>
                  <a:srgbClr val="FFFFFF"/>
                </a:solidFill>
                <a:latin typeface="Arabic Typesetting" pitchFamily="66" charset="-78"/>
                <a:cs typeface="Arabic Typesetting" pitchFamily="66" charset="-78"/>
              </a:rPr>
              <a:t>دولية-</a:t>
            </a:r>
            <a:r>
              <a:rPr lang="ar-DZ" sz="3600" dirty="0" smtClean="0">
                <a:solidFill>
                  <a:srgbClr val="FFFFFF"/>
                </a:solidFill>
                <a:latin typeface="Arabic Typesetting" pitchFamily="66" charset="-78"/>
                <a:cs typeface="Arabic Typesetting" pitchFamily="66" charset="-78"/>
              </a:rPr>
              <a:t> </a:t>
            </a:r>
            <a:endParaRPr lang="fr-FR" sz="3600" dirty="0">
              <a:solidFill>
                <a:srgbClr val="FFFFFF"/>
              </a:solidFill>
              <a:latin typeface="Arabic Typesetting" pitchFamily="66" charset="-78"/>
              <a:cs typeface="Arabic Typesetting" pitchFamily="66" charset="-78"/>
            </a:endParaRPr>
          </a:p>
        </p:txBody>
      </p:sp>
      <p:sp>
        <p:nvSpPr>
          <p:cNvPr id="11" name="ZoneTexte 10"/>
          <p:cNvSpPr txBox="1"/>
          <p:nvPr/>
        </p:nvSpPr>
        <p:spPr>
          <a:xfrm>
            <a:off x="1403648" y="4365104"/>
            <a:ext cx="7056784" cy="1077218"/>
          </a:xfrm>
          <a:prstGeom prst="rect">
            <a:avLst/>
          </a:prstGeom>
          <a:noFill/>
        </p:spPr>
        <p:txBody>
          <a:bodyPr wrap="square" rtlCol="0">
            <a:spAutoFit/>
          </a:bodyPr>
          <a:lstStyle/>
          <a:p>
            <a:pPr algn="ctr"/>
            <a:r>
              <a:rPr lang="ar-DZ" sz="3200" dirty="0" smtClean="0">
                <a:latin typeface="Sakkal Majalla" pitchFamily="2" charset="-78"/>
                <a:cs typeface="+mj-cs"/>
              </a:rPr>
              <a:t>الأستاذة شهرزاد خير</a:t>
            </a:r>
            <a:endParaRPr lang="fr-FR" sz="3200" dirty="0" smtClean="0">
              <a:latin typeface="Sakkal Majalla" pitchFamily="2" charset="-78"/>
              <a:cs typeface="+mj-cs"/>
            </a:endParaRPr>
          </a:p>
          <a:p>
            <a:pPr algn="ctr"/>
            <a:r>
              <a:rPr lang="ar-DZ" sz="3200" dirty="0" smtClean="0">
                <a:latin typeface="Sakkal Majalla" pitchFamily="2" charset="-78"/>
                <a:cs typeface="Sakkal Majalla" pitchFamily="2" charset="-78"/>
              </a:rPr>
              <a:t>جامعــــــــــــة </a:t>
            </a:r>
            <a:r>
              <a:rPr lang="ar-DZ" sz="3200" dirty="0" err="1" smtClean="0">
                <a:latin typeface="Sakkal Majalla" pitchFamily="2" charset="-78"/>
                <a:cs typeface="Sakkal Majalla" pitchFamily="2" charset="-78"/>
              </a:rPr>
              <a:t>سطيف2</a:t>
            </a:r>
            <a:r>
              <a:rPr lang="ar-DZ" sz="3200" dirty="0" smtClean="0">
                <a:latin typeface="Sakkal Majalla" pitchFamily="2" charset="-78"/>
                <a:cs typeface="Sakkal Majalla" pitchFamily="2" charset="-78"/>
              </a:rPr>
              <a:t> </a:t>
            </a:r>
            <a:r>
              <a:rPr lang="fr-FR" sz="3200" dirty="0" smtClean="0">
                <a:latin typeface="Sakkal Majalla" pitchFamily="2" charset="-78"/>
                <a:cs typeface="Sakkal Majalla" pitchFamily="2" charset="-78"/>
              </a:rPr>
              <a:t>- </a:t>
            </a:r>
            <a:r>
              <a:rPr lang="ar-DZ" sz="3200" dirty="0" smtClean="0">
                <a:latin typeface="Sakkal Majalla" pitchFamily="2" charset="-78"/>
                <a:cs typeface="Sakkal Majalla" pitchFamily="2" charset="-78"/>
              </a:rPr>
              <a:t>قسم العلوم السياسية</a:t>
            </a:r>
            <a:endParaRPr lang="fr-FR" sz="3200" dirty="0">
              <a:latin typeface="Sakkal Majalla" pitchFamily="2" charset="-78"/>
              <a:cs typeface="Sakkal Majalla" pitchFamily="2" charset="-78"/>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الإدارة العامة للأمن الخارجي الفرنسي"/>
          <p:cNvPicPr>
            <a:picLocks noChangeAspect="1" noChangeArrowheads="1"/>
          </p:cNvPicPr>
          <p:nvPr/>
        </p:nvPicPr>
        <p:blipFill>
          <a:blip r:embed="rId2" cstate="print"/>
          <a:srcRect/>
          <a:stretch>
            <a:fillRect/>
          </a:stretch>
        </p:blipFill>
        <p:spPr bwMode="auto">
          <a:xfrm>
            <a:off x="899592" y="404664"/>
            <a:ext cx="6912768" cy="576064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08720"/>
            <a:ext cx="8064896" cy="525658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ar-DZ" sz="4800" b="1" dirty="0" smtClean="0">
                <a:latin typeface="Arabic Typesetting" pitchFamily="66" charset="-78"/>
                <a:cs typeface="Arabic Typesetting" pitchFamily="66" charset="-78"/>
              </a:rPr>
              <a:t>الإدارة العامة للأمن </a:t>
            </a:r>
            <a:r>
              <a:rPr lang="ar-DZ" sz="4800" b="1" dirty="0" err="1" smtClean="0">
                <a:latin typeface="Arabic Typesetting" pitchFamily="66" charset="-78"/>
                <a:cs typeface="Arabic Typesetting" pitchFamily="66" charset="-78"/>
              </a:rPr>
              <a:t>الخارجي (</a:t>
            </a:r>
            <a:r>
              <a:rPr lang="fr-FR" sz="4800" b="1" dirty="0" smtClean="0">
                <a:latin typeface="Arabic Typesetting" pitchFamily="66" charset="-78"/>
                <a:cs typeface="Arabic Typesetting" pitchFamily="66" charset="-78"/>
              </a:rPr>
              <a:t>DGSE)، </a:t>
            </a:r>
            <a:r>
              <a:rPr lang="ar-DZ" sz="4800" b="1" dirty="0" smtClean="0">
                <a:latin typeface="Arabic Typesetting" pitchFamily="66" charset="-78"/>
                <a:cs typeface="Arabic Typesetting" pitchFamily="66" charset="-78"/>
              </a:rPr>
              <a:t>فرنسا</a:t>
            </a:r>
            <a:r>
              <a:rPr lang="ar-DZ" sz="4000" b="1" dirty="0" smtClean="0">
                <a:hlinkClick r:id="rId2"/>
              </a:rPr>
              <a:t/>
            </a:r>
            <a:br>
              <a:rPr lang="ar-DZ" sz="4000" b="1" dirty="0" smtClean="0">
                <a:hlinkClick r:id="rId2"/>
              </a:rPr>
            </a:br>
            <a:r>
              <a:rPr lang="ar-DZ" sz="4000" b="1" dirty="0" smtClean="0">
                <a:latin typeface="Arabic Typesetting" pitchFamily="66" charset="-78"/>
                <a:cs typeface="Arabic Typesetting" pitchFamily="66" charset="-78"/>
              </a:rPr>
              <a:t>تعمل بالتحالف مع المديرية العامة للأمن الخارج </a:t>
            </a:r>
            <a:r>
              <a:rPr lang="fr-FR" sz="4000" b="1" dirty="0" smtClean="0">
                <a:latin typeface="Arabic Typesetting" pitchFamily="66" charset="-78"/>
                <a:cs typeface="Arabic Typesetting" pitchFamily="66" charset="-78"/>
              </a:rPr>
              <a:t>DGSI</a:t>
            </a:r>
            <a:r>
              <a:rPr lang="ar-DZ" sz="4000" b="1" dirty="0" smtClean="0">
                <a:latin typeface="Arabic Typesetting" pitchFamily="66" charset="-78"/>
                <a:cs typeface="Arabic Typesetting" pitchFamily="66" charset="-78"/>
              </a:rPr>
              <a:t> </a:t>
            </a:r>
            <a:r>
              <a:rPr lang="fr-FR" sz="4000" b="1" dirty="0" smtClean="0">
                <a:latin typeface="Arabic Typesetting" pitchFamily="66" charset="-78"/>
                <a:cs typeface="Arabic Typesetting" pitchFamily="66" charset="-78"/>
              </a:rPr>
              <a:t>، </a:t>
            </a:r>
            <a:r>
              <a:rPr lang="ar-DZ" sz="4000" b="1" dirty="0" smtClean="0">
                <a:latin typeface="Arabic Typesetting" pitchFamily="66" charset="-78"/>
                <a:cs typeface="Arabic Typesetting" pitchFamily="66" charset="-78"/>
              </a:rPr>
              <a:t>وكلاهما تعملان على مواجهة التهديدات الخارجية والداخلية، وهما مسئولتان عن الحفاظ على الأمن القومي </a:t>
            </a:r>
            <a:r>
              <a:rPr lang="ar-DZ" sz="4000" b="1" dirty="0" err="1" smtClean="0">
                <a:latin typeface="Arabic Typesetting" pitchFamily="66" charset="-78"/>
                <a:cs typeface="Arabic Typesetting" pitchFamily="66" charset="-78"/>
              </a:rPr>
              <a:t>للبلاد.</a:t>
            </a:r>
            <a:r>
              <a:rPr lang="ar-DZ" sz="4000" b="1" dirty="0" smtClean="0">
                <a:latin typeface="Arabic Typesetting" pitchFamily="66" charset="-78"/>
                <a:cs typeface="Arabic Typesetting" pitchFamily="66" charset="-78"/>
              </a:rPr>
              <a:t> وكغيرها من أجهزة الاستخبارات، فهي مسئولة عن عمليات في </a:t>
            </a:r>
            <a:r>
              <a:rPr lang="ar-DZ" sz="4000" b="1" dirty="0" err="1" smtClean="0">
                <a:latin typeface="Arabic Typesetting" pitchFamily="66" charset="-78"/>
                <a:cs typeface="Arabic Typesetting" pitchFamily="66" charset="-78"/>
              </a:rPr>
              <a:t>الخارج.</a:t>
            </a:r>
            <a:r>
              <a:rPr lang="ar-DZ" sz="4000" b="1" dirty="0" smtClean="0">
                <a:latin typeface="Arabic Typesetting" pitchFamily="66" charset="-78"/>
                <a:cs typeface="Arabic Typesetting" pitchFamily="66" charset="-78"/>
              </a:rPr>
              <a:t> وتعد الإدارة العامة للأمن الخارجي الفرنسي أحد أفضل أجهزة الاستخبارات في العالم.</a:t>
            </a:r>
            <a:endParaRPr lang="ar-DZ" sz="4000" b="1" dirty="0">
              <a:latin typeface="Arabic Typesetting" pitchFamily="66" charset="-78"/>
              <a:cs typeface="Arabic Typesetting" pitchFamily="66"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المخابرات الفيدرالية الألمانية"/>
          <p:cNvPicPr>
            <a:picLocks noChangeAspect="1" noChangeArrowheads="1"/>
          </p:cNvPicPr>
          <p:nvPr/>
        </p:nvPicPr>
        <p:blipFill>
          <a:blip r:embed="rId2" cstate="print"/>
          <a:srcRect/>
          <a:stretch>
            <a:fillRect/>
          </a:stretch>
        </p:blipFill>
        <p:spPr bwMode="auto">
          <a:xfrm>
            <a:off x="1259632" y="548680"/>
            <a:ext cx="6624736" cy="525658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827584" y="1340768"/>
            <a:ext cx="7704856" cy="41044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r-FR" sz="3600" b="1" dirty="0" smtClean="0">
                <a:latin typeface="Arabic Typesetting" pitchFamily="66" charset="-78"/>
                <a:cs typeface="Arabic Typesetting" pitchFamily="66" charset="-78"/>
              </a:rPr>
              <a:t>(The </a:t>
            </a:r>
            <a:r>
              <a:rPr lang="fr-FR" sz="3600" b="1" dirty="0" err="1" smtClean="0">
                <a:latin typeface="Arabic Typesetting" pitchFamily="66" charset="-78"/>
                <a:cs typeface="Arabic Typesetting" pitchFamily="66" charset="-78"/>
              </a:rPr>
              <a:t>Bundesnachrichtendienst</a:t>
            </a:r>
            <a:r>
              <a:rPr lang="fr-FR" sz="3600" b="1" dirty="0" smtClean="0">
                <a:latin typeface="Arabic Typesetting" pitchFamily="66" charset="-78"/>
                <a:cs typeface="Arabic Typesetting" pitchFamily="66" charset="-78"/>
              </a:rPr>
              <a:t>) </a:t>
            </a:r>
            <a:r>
              <a:rPr lang="ar-DZ" sz="3600" b="1" dirty="0" smtClean="0">
                <a:latin typeface="Arabic Typesetting" pitchFamily="66" charset="-78"/>
                <a:cs typeface="Arabic Typesetting" pitchFamily="66" charset="-78"/>
              </a:rPr>
              <a:t>المخابرات الفيدرالية الألمانية، وهي مسئولة عن حماية البلاد من أية تهديدات، تستخدم وسائل مختلفة في الحصول على المعلومات الأمنية، منها: المراقبة الإلكترونية، </a:t>
            </a:r>
            <a:r>
              <a:rPr lang="ar-DZ" sz="3600" b="1" dirty="0" err="1" smtClean="0">
                <a:latin typeface="Arabic Typesetting" pitchFamily="66" charset="-78"/>
                <a:cs typeface="Arabic Typesetting" pitchFamily="66" charset="-78"/>
              </a:rPr>
              <a:t>والتنصت</a:t>
            </a:r>
            <a:r>
              <a:rPr lang="ar-DZ" sz="3600" b="1" dirty="0" smtClean="0">
                <a:latin typeface="Arabic Typesetting" pitchFamily="66" charset="-78"/>
                <a:cs typeface="Arabic Typesetting" pitchFamily="66" charset="-78"/>
              </a:rPr>
              <a:t> على الاتصالات </a:t>
            </a:r>
            <a:r>
              <a:rPr lang="ar-DZ" sz="3600" b="1" dirty="0" err="1" smtClean="0">
                <a:latin typeface="Arabic Typesetting" pitchFamily="66" charset="-78"/>
                <a:cs typeface="Arabic Typesetting" pitchFamily="66" charset="-78"/>
              </a:rPr>
              <a:t>الدولية.</a:t>
            </a:r>
            <a:r>
              <a:rPr lang="ar-DZ" sz="3600" b="1" dirty="0" smtClean="0">
                <a:latin typeface="Arabic Typesetting" pitchFamily="66" charset="-78"/>
                <a:cs typeface="Arabic Typesetting" pitchFamily="66" charset="-78"/>
              </a:rPr>
              <a:t> وتقوم بجمع مختلف المعلومات في مختلف المجالات، مثل: تجارة المخدرات، أسلحة الدمار الشامل، غسيل الأموال، الجريمة المنظمة، الهجرة غير الشرعية، وحرب </a:t>
            </a:r>
            <a:r>
              <a:rPr lang="ar-DZ" sz="3600" b="1" dirty="0" err="1" smtClean="0">
                <a:latin typeface="Arabic Typesetting" pitchFamily="66" charset="-78"/>
                <a:cs typeface="Arabic Typesetting" pitchFamily="66" charset="-78"/>
              </a:rPr>
              <a:t>المعلومات.</a:t>
            </a:r>
            <a:r>
              <a:rPr lang="ar-DZ" sz="3600" b="1" dirty="0" smtClean="0">
                <a:latin typeface="Arabic Typesetting" pitchFamily="66" charset="-78"/>
                <a:cs typeface="Arabic Typesetting" pitchFamily="66" charset="-78"/>
              </a:rPr>
              <a:t> وتُعتبر واحدة من أقوى أجهزة الاستخبارات في العالم.</a:t>
            </a:r>
            <a:endParaRPr lang="ar-DZ" sz="3600" b="1" dirty="0">
              <a:latin typeface="Arabic Typesetting" pitchFamily="66" charset="-78"/>
              <a:cs typeface="Arabic Typesetting" pitchFamily="66"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المخابرات الأسترالية"/>
          <p:cNvPicPr>
            <a:picLocks noChangeAspect="1" noChangeArrowheads="1"/>
          </p:cNvPicPr>
          <p:nvPr/>
        </p:nvPicPr>
        <p:blipFill>
          <a:blip r:embed="rId2" cstate="print"/>
          <a:srcRect/>
          <a:stretch>
            <a:fillRect/>
          </a:stretch>
        </p:blipFill>
        <p:spPr bwMode="auto">
          <a:xfrm>
            <a:off x="827584" y="476672"/>
            <a:ext cx="7488832" cy="54726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827584" y="1628800"/>
            <a:ext cx="7704856" cy="3600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endParaRPr lang="ar-DZ" sz="4000" b="1" dirty="0" smtClean="0">
              <a:latin typeface="Arabic Typesetting" pitchFamily="66" charset="-78"/>
              <a:cs typeface="Arabic Typesetting" pitchFamily="66" charset="-78"/>
            </a:endParaRPr>
          </a:p>
          <a:p>
            <a:pPr algn="r" rtl="1"/>
            <a:r>
              <a:rPr lang="ar-DZ" sz="4000" b="1" dirty="0" smtClean="0">
                <a:latin typeface="Arabic Typesetting" pitchFamily="66" charset="-78"/>
                <a:cs typeface="Arabic Typesetting" pitchFamily="66" charset="-78"/>
              </a:rPr>
              <a:t>الاستخبارات السرية </a:t>
            </a:r>
            <a:r>
              <a:rPr lang="ar-DZ" sz="4000" b="1" dirty="0" err="1" smtClean="0">
                <a:latin typeface="Arabic Typesetting" pitchFamily="66" charset="-78"/>
                <a:cs typeface="Arabic Typesetting" pitchFamily="66" charset="-78"/>
              </a:rPr>
              <a:t>الأسترالية (</a:t>
            </a:r>
            <a:r>
              <a:rPr lang="fr-FR" sz="4000" b="1" dirty="0" smtClean="0">
                <a:latin typeface="Arabic Typesetting" pitchFamily="66" charset="-78"/>
                <a:cs typeface="Arabic Typesetting" pitchFamily="66" charset="-78"/>
              </a:rPr>
              <a:t>ASIS)، </a:t>
            </a:r>
            <a:r>
              <a:rPr lang="ar-DZ" sz="4000" b="1" dirty="0" smtClean="0">
                <a:latin typeface="Arabic Typesetting" pitchFamily="66" charset="-78"/>
                <a:cs typeface="Arabic Typesetting" pitchFamily="66" charset="-78"/>
              </a:rPr>
              <a:t>أستراليا</a:t>
            </a:r>
            <a:r>
              <a:rPr lang="ar-DZ" sz="4000" b="1" dirty="0" smtClean="0">
                <a:hlinkClick r:id="rId2"/>
              </a:rPr>
              <a:t/>
            </a:r>
            <a:br>
              <a:rPr lang="ar-DZ" sz="4000" b="1" dirty="0" smtClean="0">
                <a:hlinkClick r:id="rId2"/>
              </a:rPr>
            </a:br>
            <a:r>
              <a:rPr lang="ar-DZ" sz="4000" b="1" dirty="0" smtClean="0">
                <a:latin typeface="Arabic Typesetting" pitchFamily="66" charset="-78"/>
                <a:cs typeface="Arabic Typesetting" pitchFamily="66" charset="-78"/>
              </a:rPr>
              <a:t>هي وكالة الاستخبارات الوطنية في أستراليا، تقع في العاصمة </a:t>
            </a:r>
            <a:r>
              <a:rPr lang="ar-DZ" sz="4000" b="1" dirty="0" err="1" smtClean="0">
                <a:latin typeface="Arabic Typesetting" pitchFamily="66" charset="-78"/>
                <a:cs typeface="Arabic Typesetting" pitchFamily="66" charset="-78"/>
              </a:rPr>
              <a:t>كانبيرا.</a:t>
            </a:r>
            <a:r>
              <a:rPr lang="ar-DZ" sz="4000" b="1" dirty="0" smtClean="0">
                <a:latin typeface="Arabic Typesetting" pitchFamily="66" charset="-78"/>
                <a:cs typeface="Arabic Typesetting" pitchFamily="66" charset="-78"/>
              </a:rPr>
              <a:t> مسئوليتها الحفاظ على أمن البلاد </a:t>
            </a:r>
            <a:r>
              <a:rPr lang="ar-DZ" sz="4000" b="1" dirty="0" err="1" smtClean="0">
                <a:latin typeface="Arabic Typesetting" pitchFamily="66" charset="-78"/>
                <a:cs typeface="Arabic Typesetting" pitchFamily="66" charset="-78"/>
              </a:rPr>
              <a:t>ورفاهها.</a:t>
            </a:r>
            <a:r>
              <a:rPr lang="ar-DZ" sz="4000" b="1" dirty="0" smtClean="0">
                <a:latin typeface="Arabic Typesetting" pitchFamily="66" charset="-78"/>
                <a:cs typeface="Arabic Typesetting" pitchFamily="66" charset="-78"/>
              </a:rPr>
              <a:t> ويُنظر إلى هذه الوكالة على أنها قوية تمامًا مثل جهاز الاستخبارات البريطانية والأمريكية، ما يجعلها من أفضل أجهزة الاستخبارات في العالم.</a:t>
            </a:r>
            <a:endParaRPr lang="ar-DZ" sz="4000" b="1" dirty="0">
              <a:latin typeface="Arabic Typesetting" pitchFamily="66" charset="-78"/>
              <a:cs typeface="Arabic Typesetting" pitchFamily="66"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جناح البحث والتحليل"/>
          <p:cNvPicPr>
            <a:picLocks noChangeAspect="1" noChangeArrowheads="1"/>
          </p:cNvPicPr>
          <p:nvPr/>
        </p:nvPicPr>
        <p:blipFill>
          <a:blip r:embed="rId2" cstate="print"/>
          <a:srcRect/>
          <a:stretch>
            <a:fillRect/>
          </a:stretch>
        </p:blipFill>
        <p:spPr bwMode="auto">
          <a:xfrm>
            <a:off x="1475656" y="836712"/>
            <a:ext cx="6192688" cy="48965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39552" y="836712"/>
            <a:ext cx="8136904" cy="49685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endParaRPr lang="ar-DZ" sz="4000" b="1" dirty="0" smtClean="0">
              <a:latin typeface="Arabic Typesetting" pitchFamily="66" charset="-78"/>
              <a:cs typeface="Arabic Typesetting" pitchFamily="66" charset="-78"/>
            </a:endParaRPr>
          </a:p>
          <a:p>
            <a:pPr algn="r" rtl="1"/>
            <a:r>
              <a:rPr lang="ar-DZ" sz="4000" b="1" dirty="0" smtClean="0">
                <a:latin typeface="Arabic Typesetting" pitchFamily="66" charset="-78"/>
                <a:cs typeface="Arabic Typesetting" pitchFamily="66" charset="-78"/>
              </a:rPr>
              <a:t>جناح البحث </a:t>
            </a:r>
            <a:r>
              <a:rPr lang="ar-DZ" sz="4000" b="1" dirty="0" err="1" smtClean="0">
                <a:latin typeface="Arabic Typesetting" pitchFamily="66" charset="-78"/>
                <a:cs typeface="Arabic Typesetting" pitchFamily="66" charset="-78"/>
              </a:rPr>
              <a:t>والتحليل (</a:t>
            </a:r>
            <a:r>
              <a:rPr lang="fr-FR" sz="4000" b="1" dirty="0" smtClean="0">
                <a:latin typeface="Arabic Typesetting" pitchFamily="66" charset="-78"/>
                <a:cs typeface="Arabic Typesetting" pitchFamily="66" charset="-78"/>
              </a:rPr>
              <a:t>RAW)، </a:t>
            </a:r>
            <a:r>
              <a:rPr lang="ar-DZ" sz="4000" b="1" dirty="0" smtClean="0">
                <a:latin typeface="Arabic Typesetting" pitchFamily="66" charset="-78"/>
                <a:cs typeface="Arabic Typesetting" pitchFamily="66" charset="-78"/>
              </a:rPr>
              <a:t>الهند</a:t>
            </a:r>
          </a:p>
          <a:p>
            <a:pPr algn="r" rtl="1"/>
            <a:r>
              <a:rPr lang="ar-DZ" sz="4000" b="1" dirty="0" smtClean="0">
                <a:latin typeface="Arabic Typesetting" pitchFamily="66" charset="-78"/>
                <a:cs typeface="Arabic Typesetting" pitchFamily="66" charset="-78"/>
              </a:rPr>
              <a:t>تم إنشاء هذا الجهاز عام 1968، ومن مسئولياته الرئيسية جمع معلومات خارجية ومحاربة الإرهاب، وجمع معلومات أمنية عن حكومات الدول والأفراد، وكذلك عن الشركات الأجنبية في </a:t>
            </a:r>
            <a:r>
              <a:rPr lang="ar-DZ" sz="4000" b="1" dirty="0" err="1" smtClean="0">
                <a:latin typeface="Arabic Typesetting" pitchFamily="66" charset="-78"/>
                <a:cs typeface="Arabic Typesetting" pitchFamily="66" charset="-78"/>
              </a:rPr>
              <a:t>البلاد.</a:t>
            </a:r>
            <a:r>
              <a:rPr lang="ar-DZ" sz="4000" b="1" dirty="0" smtClean="0">
                <a:latin typeface="Arabic Typesetting" pitchFamily="66" charset="-78"/>
                <a:cs typeface="Arabic Typesetting" pitchFamily="66" charset="-78"/>
              </a:rPr>
              <a:t> يتميز عملاؤها بالكفاءة في تحليل وتقييم المعلومات الواردة، لذلك فهي قادرة على حماية بلادها والحفاظ على استقرارها.</a:t>
            </a:r>
          </a:p>
          <a:p>
            <a:r>
              <a:rPr lang="ar-DZ" dirty="0" smtClean="0"/>
              <a:t/>
            </a:r>
            <a:br>
              <a:rPr lang="ar-DZ" dirty="0" smtClean="0"/>
            </a:b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dirty="0"/>
          </a:p>
        </p:txBody>
      </p:sp>
      <p:pic>
        <p:nvPicPr>
          <p:cNvPr id="50178" name="Picture 2" descr="وكالة الاستخبارات البريطانية"/>
          <p:cNvPicPr>
            <a:picLocks noChangeAspect="1" noChangeArrowheads="1"/>
          </p:cNvPicPr>
          <p:nvPr/>
        </p:nvPicPr>
        <p:blipFill>
          <a:blip r:embed="rId2" cstate="print"/>
          <a:srcRect/>
          <a:stretch>
            <a:fillRect/>
          </a:stretch>
        </p:blipFill>
        <p:spPr bwMode="auto">
          <a:xfrm>
            <a:off x="683568" y="548680"/>
            <a:ext cx="7992888" cy="56166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467544" y="332656"/>
            <a:ext cx="8352928" cy="60486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ar-DZ" sz="3200" b="1" dirty="0" smtClean="0">
                <a:latin typeface="Arabic Typesetting" pitchFamily="66" charset="-78"/>
                <a:cs typeface="Arabic Typesetting" pitchFamily="66" charset="-78"/>
              </a:rPr>
              <a:t>وكالة الاستخبارات </a:t>
            </a:r>
            <a:r>
              <a:rPr lang="ar-DZ" sz="3200" b="1" dirty="0" err="1" smtClean="0">
                <a:latin typeface="Arabic Typesetting" pitchFamily="66" charset="-78"/>
                <a:cs typeface="Arabic Typesetting" pitchFamily="66" charset="-78"/>
              </a:rPr>
              <a:t>البريطانية (</a:t>
            </a:r>
            <a:r>
              <a:rPr lang="fr-FR" sz="3200" b="1" dirty="0" smtClean="0">
                <a:latin typeface="Arabic Typesetting" pitchFamily="66" charset="-78"/>
                <a:cs typeface="Arabic Typesetting" pitchFamily="66" charset="-78"/>
              </a:rPr>
              <a:t>MI6)، </a:t>
            </a:r>
            <a:r>
              <a:rPr lang="ar-DZ" sz="3200" b="1" dirty="0" smtClean="0">
                <a:latin typeface="Arabic Typesetting" pitchFamily="66" charset="-78"/>
                <a:cs typeface="Arabic Typesetting" pitchFamily="66" charset="-78"/>
              </a:rPr>
              <a:t>بريطانيا</a:t>
            </a:r>
          </a:p>
          <a:p>
            <a:pPr algn="r" rtl="1"/>
            <a:r>
              <a:rPr lang="ar-DZ" sz="3200" b="1" dirty="0" smtClean="0">
                <a:latin typeface="Arabic Typesetting" pitchFamily="66" charset="-78"/>
                <a:cs typeface="Arabic Typesetting" pitchFamily="66" charset="-78"/>
              </a:rPr>
              <a:t>تعمل وكالة الاستخبارات البريطانية بالتعاون مع جهاز الأمن </a:t>
            </a:r>
            <a:r>
              <a:rPr lang="ar-DZ" sz="3200" b="1" dirty="0" err="1" smtClean="0">
                <a:latin typeface="Arabic Typesetting" pitchFamily="66" charset="-78"/>
                <a:cs typeface="Arabic Typesetting" pitchFamily="66" charset="-78"/>
              </a:rPr>
              <a:t>الداخلي (</a:t>
            </a:r>
            <a:r>
              <a:rPr lang="fr-FR" sz="3200" b="1" dirty="0" smtClean="0">
                <a:latin typeface="Arabic Typesetting" pitchFamily="66" charset="-78"/>
                <a:cs typeface="Arabic Typesetting" pitchFamily="66" charset="-78"/>
              </a:rPr>
              <a:t>MI5)، </a:t>
            </a:r>
            <a:r>
              <a:rPr lang="ar-DZ" sz="3200" b="1" dirty="0" smtClean="0">
                <a:latin typeface="Arabic Typesetting" pitchFamily="66" charset="-78"/>
                <a:cs typeface="Arabic Typesetting" pitchFamily="66" charset="-78"/>
              </a:rPr>
              <a:t>ومقر الاتصال </a:t>
            </a:r>
            <a:r>
              <a:rPr lang="ar-DZ" sz="3200" b="1" dirty="0" err="1" smtClean="0">
                <a:latin typeface="Arabic Typesetting" pitchFamily="66" charset="-78"/>
                <a:cs typeface="Arabic Typesetting" pitchFamily="66" charset="-78"/>
              </a:rPr>
              <a:t>الحكومي (</a:t>
            </a:r>
            <a:r>
              <a:rPr lang="fr-FR" sz="3200" b="1" dirty="0" smtClean="0">
                <a:latin typeface="Arabic Typesetting" pitchFamily="66" charset="-78"/>
                <a:cs typeface="Arabic Typesetting" pitchFamily="66" charset="-78"/>
              </a:rPr>
              <a:t>GCHQ)، </a:t>
            </a:r>
            <a:r>
              <a:rPr lang="ar-DZ" sz="3200" b="1" dirty="0" smtClean="0">
                <a:latin typeface="Arabic Typesetting" pitchFamily="66" charset="-78"/>
                <a:cs typeface="Arabic Typesetting" pitchFamily="66" charset="-78"/>
              </a:rPr>
              <a:t>واستخبارات وزارة </a:t>
            </a:r>
            <a:r>
              <a:rPr lang="ar-DZ" sz="3200" b="1" dirty="0" err="1" smtClean="0">
                <a:latin typeface="Arabic Typesetting" pitchFamily="66" charset="-78"/>
                <a:cs typeface="Arabic Typesetting" pitchFamily="66" charset="-78"/>
              </a:rPr>
              <a:t>الدفاع (</a:t>
            </a:r>
            <a:r>
              <a:rPr lang="fr-FR" sz="3200" b="1" dirty="0" smtClean="0">
                <a:latin typeface="Arabic Typesetting" pitchFamily="66" charset="-78"/>
                <a:cs typeface="Arabic Typesetting" pitchFamily="66" charset="-78"/>
              </a:rPr>
              <a:t>DI). </a:t>
            </a:r>
            <a:r>
              <a:rPr lang="ar-DZ" sz="3200" b="1" dirty="0" smtClean="0">
                <a:latin typeface="Arabic Typesetting" pitchFamily="66" charset="-78"/>
                <a:cs typeface="Arabic Typesetting" pitchFamily="66" charset="-78"/>
              </a:rPr>
              <a:t>إلى جانب الوكالات السرية الأخرى، فهي مسئولة عن جمع معلومات قيّمة للحكومة </a:t>
            </a:r>
            <a:r>
              <a:rPr lang="ar-DZ" sz="3200" b="1" dirty="0" err="1" smtClean="0">
                <a:latin typeface="Arabic Typesetting" pitchFamily="66" charset="-78"/>
                <a:cs typeface="Arabic Typesetting" pitchFamily="66" charset="-78"/>
              </a:rPr>
              <a:t>البريطانية.</a:t>
            </a:r>
            <a:r>
              <a:rPr lang="ar-DZ" sz="3200" b="1" dirty="0" smtClean="0">
                <a:latin typeface="Arabic Typesetting" pitchFamily="66" charset="-78"/>
                <a:cs typeface="Arabic Typesetting" pitchFamily="66" charset="-78"/>
              </a:rPr>
              <a:t> ولوجود عملاء مميزين، فهي مدرجة ضمن أفضل وأقوى أجهزة الاستخبارات في </a:t>
            </a:r>
            <a:r>
              <a:rPr lang="ar-DZ" sz="3200" b="1" dirty="0" err="1" smtClean="0">
                <a:latin typeface="Arabic Typesetting" pitchFamily="66" charset="-78"/>
                <a:cs typeface="Arabic Typesetting" pitchFamily="66" charset="-78"/>
              </a:rPr>
              <a:t>العالم.</a:t>
            </a:r>
            <a:r>
              <a:rPr lang="ar-DZ" sz="3200" b="1" dirty="0" smtClean="0">
                <a:latin typeface="Arabic Typesetting" pitchFamily="66" charset="-78"/>
                <a:cs typeface="Arabic Typesetting" pitchFamily="66" charset="-78"/>
              </a:rPr>
              <a:t> ومن المعروف أنها ناجحة في إنجاز عمليات سرية سواء داخل البلاد أو خارجها.</a:t>
            </a:r>
          </a:p>
          <a:p>
            <a:pPr algn="r" rtl="1"/>
            <a:r>
              <a:rPr lang="ar-DZ" sz="3200" b="1" dirty="0" smtClean="0">
                <a:latin typeface="Arabic Typesetting" pitchFamily="66" charset="-78"/>
                <a:cs typeface="Arabic Typesetting" pitchFamily="66" charset="-78"/>
              </a:rPr>
              <a:t>ومن أشهر العمليات التي قامت </a:t>
            </a:r>
            <a:r>
              <a:rPr lang="ar-DZ" sz="3200" b="1" dirty="0" err="1" smtClean="0">
                <a:latin typeface="Arabic Typesetting" pitchFamily="66" charset="-78"/>
                <a:cs typeface="Arabic Typesetting" pitchFamily="66" charset="-78"/>
              </a:rPr>
              <a:t>بها</a:t>
            </a:r>
            <a:r>
              <a:rPr lang="ar-DZ" sz="3200" b="1" dirty="0" smtClean="0">
                <a:latin typeface="Arabic Typesetting" pitchFamily="66" charset="-78"/>
                <a:cs typeface="Arabic Typesetting" pitchFamily="66" charset="-78"/>
              </a:rPr>
              <a:t>، تجنيد </a:t>
            </a:r>
            <a:r>
              <a:rPr lang="ar-DZ" sz="3200" b="1" dirty="0" err="1" smtClean="0">
                <a:latin typeface="Arabic Typesetting" pitchFamily="66" charset="-78"/>
                <a:cs typeface="Arabic Typesetting" pitchFamily="66" charset="-78"/>
              </a:rPr>
              <a:t>أوليج</a:t>
            </a:r>
            <a:r>
              <a:rPr lang="ar-DZ" sz="3200" b="1" dirty="0" smtClean="0">
                <a:latin typeface="Arabic Typesetting" pitchFamily="66" charset="-78"/>
                <a:cs typeface="Arabic Typesetting" pitchFamily="66" charset="-78"/>
              </a:rPr>
              <a:t> </a:t>
            </a:r>
            <a:r>
              <a:rPr lang="ar-DZ" sz="3200" b="1" dirty="0" err="1" smtClean="0">
                <a:latin typeface="Arabic Typesetting" pitchFamily="66" charset="-78"/>
                <a:cs typeface="Arabic Typesetting" pitchFamily="66" charset="-78"/>
              </a:rPr>
              <a:t>جوردفسكي</a:t>
            </a:r>
            <a:r>
              <a:rPr lang="ar-DZ" sz="3200" b="1" dirty="0" smtClean="0">
                <a:latin typeface="Arabic Typesetting" pitchFamily="66" charset="-78"/>
                <a:cs typeface="Arabic Typesetting" pitchFamily="66" charset="-78"/>
              </a:rPr>
              <a:t> </a:t>
            </a:r>
            <a:r>
              <a:rPr lang="ar-DZ" sz="3200" b="1" dirty="0" err="1" smtClean="0">
                <a:latin typeface="Arabic Typesetting" pitchFamily="66" charset="-78"/>
                <a:cs typeface="Arabic Typesetting" pitchFamily="66" charset="-78"/>
              </a:rPr>
              <a:t>وأوليج</a:t>
            </a:r>
            <a:r>
              <a:rPr lang="ar-DZ" sz="3200" b="1" dirty="0" smtClean="0">
                <a:latin typeface="Arabic Typesetting" pitchFamily="66" charset="-78"/>
                <a:cs typeface="Arabic Typesetting" pitchFamily="66" charset="-78"/>
              </a:rPr>
              <a:t> </a:t>
            </a:r>
            <a:r>
              <a:rPr lang="ar-DZ" sz="3200" b="1" dirty="0" err="1" smtClean="0">
                <a:latin typeface="Arabic Typesetting" pitchFamily="66" charset="-78"/>
                <a:cs typeface="Arabic Typesetting" pitchFamily="66" charset="-78"/>
              </a:rPr>
              <a:t>بينجوفسكي</a:t>
            </a:r>
            <a:r>
              <a:rPr lang="ar-DZ" sz="3200" b="1" dirty="0" smtClean="0">
                <a:latin typeface="Arabic Typesetting" pitchFamily="66" charset="-78"/>
                <a:cs typeface="Arabic Typesetting" pitchFamily="66" charset="-78"/>
              </a:rPr>
              <a:t> لمساعدتهما في اتخاذ القرارات المواتية لأزمة الصواريخ الكوبية أعقاب الحرب الباردة، وأيضًا العملية الشهيرة التي استهدفت تخريب برنامج الطائرات الأسرع من الصوت </a:t>
            </a:r>
            <a:r>
              <a:rPr lang="ar-DZ" sz="3200" b="1" dirty="0" err="1" smtClean="0">
                <a:latin typeface="Arabic Typesetting" pitchFamily="66" charset="-78"/>
                <a:cs typeface="Arabic Typesetting" pitchFamily="66" charset="-78"/>
              </a:rPr>
              <a:t>توبوليف</a:t>
            </a:r>
            <a:r>
              <a:rPr lang="ar-DZ" sz="3200" b="1" dirty="0" smtClean="0">
                <a:latin typeface="Arabic Typesetting" pitchFamily="66" charset="-78"/>
                <a:cs typeface="Arabic Typesetting" pitchFamily="66" charset="-78"/>
              </a:rPr>
              <a:t> 144 التابع للاتحاد السوفييتي عن طريق تغيير الوثائق الرسمية وإرسالها للشرطة </a:t>
            </a:r>
            <a:r>
              <a:rPr lang="ar-DZ" sz="3200" b="1" dirty="0" err="1" smtClean="0">
                <a:latin typeface="Arabic Typesetting" pitchFamily="66" charset="-78"/>
                <a:cs typeface="Arabic Typesetting" pitchFamily="66" charset="-78"/>
              </a:rPr>
              <a:t>السياسية (</a:t>
            </a:r>
            <a:r>
              <a:rPr lang="fr-FR" sz="3200" b="1" dirty="0" smtClean="0">
                <a:latin typeface="Arabic Typesetting" pitchFamily="66" charset="-78"/>
                <a:cs typeface="Arabic Typesetting" pitchFamily="66" charset="-78"/>
              </a:rPr>
              <a:t>KGB).</a:t>
            </a:r>
            <a:endParaRPr lang="fr-FR" sz="3200" b="1" dirty="0">
              <a:latin typeface="Arabic Typesetting" pitchFamily="66" charset="-78"/>
              <a:cs typeface="Arabic Typesetting" pitchFamily="66"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539552" y="1147700"/>
            <a:ext cx="7992888" cy="397031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5491163" algn="r"/>
              </a:tabLst>
            </a:pPr>
            <a:r>
              <a:rPr kumimoji="0" lang="ar-SA" sz="36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نطرح</a:t>
            </a:r>
            <a:r>
              <a:rPr kumimoji="0" lang="ar-DZ" sz="3600" b="0" i="0" u="none" strike="noStrike" cap="none" normalizeH="0" dirty="0" smtClean="0">
                <a:ln>
                  <a:noFill/>
                </a:ln>
                <a:solidFill>
                  <a:schemeClr val="tx1"/>
                </a:solidFill>
                <a:effectLst/>
                <a:latin typeface="Traditional Arabic" pitchFamily="18" charset="-78"/>
                <a:ea typeface="Times New Roman" pitchFamily="18" charset="0"/>
                <a:cs typeface="Traditional Arabic" pitchFamily="18" charset="-78"/>
              </a:rPr>
              <a:t> بهذه المحاضرة </a:t>
            </a:r>
            <a:r>
              <a:rPr kumimoji="0" lang="ar-SA" sz="36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جزئية مهمة تتعلق  بالمحددات </a:t>
            </a:r>
            <a:r>
              <a:rPr kumimoji="0" lang="ar-SA" sz="3600" b="0" i="0" u="none" strike="noStrike" cap="none" normalizeH="0" baseline="0" dirty="0" err="1" smtClean="0">
                <a:ln>
                  <a:noFill/>
                </a:ln>
                <a:solidFill>
                  <a:schemeClr val="tx1"/>
                </a:solidFill>
                <a:effectLst/>
                <a:latin typeface="Traditional Arabic" pitchFamily="18" charset="-78"/>
                <a:ea typeface="Times New Roman" pitchFamily="18" charset="0"/>
                <a:cs typeface="Traditional Arabic" pitchFamily="18" charset="-78"/>
              </a:rPr>
              <a:t>والاهداف</a:t>
            </a:r>
            <a:r>
              <a:rPr kumimoji="0" lang="ar-SA" sz="36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الرئيسية للسياسة الخارجية </a:t>
            </a:r>
            <a:r>
              <a:rPr kumimoji="0" lang="ar-DZ" sz="36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للدول الكبرى </a:t>
            </a:r>
            <a:r>
              <a:rPr kumimoji="0" lang="ar-SA" sz="36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من خلال ابراز دور المؤسسات والآليات الضامنة لنجاح السياسية الخارجية منطلقين من </a:t>
            </a:r>
            <a:r>
              <a:rPr kumimoji="0" lang="ar-DZ" sz="36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فرضية كون </a:t>
            </a:r>
            <a:r>
              <a:rPr kumimoji="0" lang="ar-SA" sz="36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صنع السياسة الخارجية يعتمد على كثرة من المعطيات التي تنتجها المؤسسات الوطنية والدولية</a:t>
            </a:r>
            <a:r>
              <a:rPr kumimoji="0" lang="ar-DZ" sz="3600" b="0" i="0" u="none" strike="noStrike" cap="none" normalizeH="0" baseline="0" dirty="0" err="1" smtClean="0">
                <a:ln>
                  <a:noFill/>
                </a:ln>
                <a:solidFill>
                  <a:schemeClr val="tx1"/>
                </a:solidFill>
                <a:effectLst/>
                <a:latin typeface="Traditional Arabic" pitchFamily="18" charset="-78"/>
                <a:ea typeface="Times New Roman" pitchFamily="18" charset="0"/>
                <a:cs typeface="Traditional Arabic" pitchFamily="18" charset="-78"/>
              </a:rPr>
              <a:t>.</a:t>
            </a:r>
            <a:endParaRPr kumimoji="0" lang="ar-DZ" sz="36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tab pos="5491163" algn="r"/>
              </a:tabLst>
            </a:pPr>
            <a:r>
              <a:rPr kumimoji="0" lang="ar-SA" sz="36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وبهذا السياق نشير الى ثلاث مؤسسات داخلية رئيسية تعتمدها السياسية الخارجية في حركتها الدولية متمثلة </a:t>
            </a:r>
            <a:r>
              <a:rPr lang="ar-DZ" sz="3600" dirty="0" smtClean="0">
                <a:solidFill>
                  <a:schemeClr val="tx1"/>
                </a:solidFill>
                <a:latin typeface="Traditional Arabic" pitchFamily="18" charset="-78"/>
                <a:ea typeface="Times New Roman" pitchFamily="18" charset="0"/>
                <a:cs typeface="Traditional Arabic" pitchFamily="18" charset="-78"/>
              </a:rPr>
              <a:t>في</a:t>
            </a:r>
            <a:r>
              <a:rPr kumimoji="0" lang="ar-SA" sz="3600" b="0" i="0" u="none"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 </a:t>
            </a:r>
            <a:r>
              <a:rPr kumimoji="0" lang="ar-SA" sz="3600" b="0" i="0" u="none" strike="noStrike" cap="none" normalizeH="0" baseline="0" dirty="0" err="1" smtClean="0">
                <a:ln>
                  <a:noFill/>
                </a:ln>
                <a:solidFill>
                  <a:schemeClr val="tx1"/>
                </a:solidFill>
                <a:effectLst/>
                <a:latin typeface="Traditional Arabic" pitchFamily="18" charset="-78"/>
                <a:ea typeface="Times New Roman" pitchFamily="18" charset="0"/>
                <a:cs typeface="Traditional Arabic" pitchFamily="18" charset="-78"/>
              </a:rPr>
              <a:t>:</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pic>
        <p:nvPicPr>
          <p:cNvPr id="52226" name="Picture 2" descr="جهاز الخدمات المشتركة"/>
          <p:cNvPicPr>
            <a:picLocks noChangeAspect="1" noChangeArrowheads="1"/>
          </p:cNvPicPr>
          <p:nvPr/>
        </p:nvPicPr>
        <p:blipFill>
          <a:blip r:embed="rId2" cstate="print"/>
          <a:srcRect/>
          <a:stretch>
            <a:fillRect/>
          </a:stretch>
        </p:blipFill>
        <p:spPr bwMode="auto">
          <a:xfrm>
            <a:off x="539552" y="326232"/>
            <a:ext cx="7920880" cy="547903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39552" y="908720"/>
            <a:ext cx="8064896" cy="518457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r" rtl="1"/>
            <a:r>
              <a:rPr lang="ar-DZ" sz="3600" b="1" dirty="0" smtClean="0">
                <a:latin typeface="Arabic Typesetting" pitchFamily="66" charset="-78"/>
                <a:cs typeface="Arabic Typesetting" pitchFamily="66" charset="-78"/>
              </a:rPr>
              <a:t/>
            </a:r>
            <a:br>
              <a:rPr lang="ar-DZ" sz="3600" b="1" dirty="0" smtClean="0">
                <a:latin typeface="Arabic Typesetting" pitchFamily="66" charset="-78"/>
                <a:cs typeface="Arabic Typesetting" pitchFamily="66" charset="-78"/>
              </a:rPr>
            </a:br>
            <a:r>
              <a:rPr lang="ar-DZ" sz="3600" b="1" dirty="0" smtClean="0">
                <a:latin typeface="Arabic Typesetting" pitchFamily="66" charset="-78"/>
                <a:cs typeface="Arabic Typesetting" pitchFamily="66" charset="-78"/>
              </a:rPr>
              <a:t>استخبارات الخدمة </a:t>
            </a:r>
            <a:r>
              <a:rPr lang="ar-DZ" sz="3600" b="1" dirty="0" err="1" smtClean="0">
                <a:latin typeface="Arabic Typesetting" pitchFamily="66" charset="-78"/>
                <a:cs typeface="Arabic Typesetting" pitchFamily="66" charset="-78"/>
              </a:rPr>
              <a:t>المشتركة (</a:t>
            </a:r>
            <a:r>
              <a:rPr lang="fr-FR" sz="3600" b="1" dirty="0" smtClean="0">
                <a:latin typeface="Arabic Typesetting" pitchFamily="66" charset="-78"/>
                <a:cs typeface="Arabic Typesetting" pitchFamily="66" charset="-78"/>
              </a:rPr>
              <a:t>ISI)، </a:t>
            </a:r>
            <a:r>
              <a:rPr lang="ar-DZ" sz="3600" b="1" dirty="0" smtClean="0">
                <a:latin typeface="Arabic Typesetting" pitchFamily="66" charset="-78"/>
                <a:cs typeface="Arabic Typesetting" pitchFamily="66" charset="-78"/>
              </a:rPr>
              <a:t>باكستان</a:t>
            </a:r>
            <a:endParaRPr lang="ar-DZ" sz="3200" b="1" dirty="0" smtClean="0">
              <a:latin typeface="Arabic Typesetting" pitchFamily="66" charset="-78"/>
              <a:cs typeface="Arabic Typesetting" pitchFamily="66" charset="-78"/>
            </a:endParaRPr>
          </a:p>
          <a:p>
            <a:pPr algn="r" rtl="1"/>
            <a:r>
              <a:rPr lang="ar-DZ" sz="3200" b="1" dirty="0" smtClean="0">
                <a:solidFill>
                  <a:schemeClr val="tx1"/>
                </a:solidFill>
                <a:latin typeface="Arabic Typesetting" pitchFamily="66" charset="-78"/>
                <a:cs typeface="Arabic Typesetting" pitchFamily="66" charset="-78"/>
              </a:rPr>
              <a:t>الاستخبارات الباكستانية من أفضل وأقوى أجهزة الاستخبارات في </a:t>
            </a:r>
            <a:r>
              <a:rPr lang="ar-DZ" sz="3200" b="1" dirty="0" err="1" smtClean="0">
                <a:solidFill>
                  <a:schemeClr val="tx1"/>
                </a:solidFill>
                <a:latin typeface="Arabic Typesetting" pitchFamily="66" charset="-78"/>
                <a:cs typeface="Arabic Typesetting" pitchFamily="66" charset="-78"/>
              </a:rPr>
              <a:t>العالم.</a:t>
            </a:r>
            <a:r>
              <a:rPr lang="ar-DZ" sz="3200" b="1" dirty="0" smtClean="0">
                <a:solidFill>
                  <a:schemeClr val="tx1"/>
                </a:solidFill>
                <a:latin typeface="Arabic Typesetting" pitchFamily="66" charset="-78"/>
                <a:cs typeface="Arabic Typesetting" pitchFamily="66" charset="-78"/>
              </a:rPr>
              <a:t> تأسست عام 1948 خلال حرب البلاد مع </a:t>
            </a:r>
            <a:r>
              <a:rPr lang="ar-DZ" sz="3200" b="1" dirty="0" err="1" smtClean="0">
                <a:solidFill>
                  <a:schemeClr val="tx1"/>
                </a:solidFill>
                <a:latin typeface="Arabic Typesetting" pitchFamily="66" charset="-78"/>
                <a:cs typeface="Arabic Typesetting" pitchFamily="66" charset="-78"/>
              </a:rPr>
              <a:t>الهند.</a:t>
            </a:r>
            <a:r>
              <a:rPr lang="ar-DZ" sz="3200" b="1" dirty="0" smtClean="0">
                <a:solidFill>
                  <a:schemeClr val="tx1"/>
                </a:solidFill>
                <a:latin typeface="Arabic Typesetting" pitchFamily="66" charset="-78"/>
                <a:cs typeface="Arabic Typesetting" pitchFamily="66" charset="-78"/>
              </a:rPr>
              <a:t> وهي المسئولة من الناحية القانونية عن تدابير السلامة </a:t>
            </a:r>
            <a:r>
              <a:rPr lang="ar-DZ" sz="3200" b="1" dirty="0" err="1" smtClean="0">
                <a:solidFill>
                  <a:schemeClr val="tx1"/>
                </a:solidFill>
                <a:latin typeface="Arabic Typesetting" pitchFamily="66" charset="-78"/>
                <a:cs typeface="Arabic Typesetting" pitchFamily="66" charset="-78"/>
              </a:rPr>
              <a:t>الداخلية.</a:t>
            </a:r>
            <a:r>
              <a:rPr lang="ar-DZ" sz="3200" b="1" dirty="0" smtClean="0">
                <a:solidFill>
                  <a:schemeClr val="tx1"/>
                </a:solidFill>
                <a:latin typeface="Arabic Typesetting" pitchFamily="66" charset="-78"/>
                <a:cs typeface="Arabic Typesetting" pitchFamily="66" charset="-78"/>
              </a:rPr>
              <a:t> وتتعاون مع دائرة المخابرات والاستخبارات العسكرية، أهم عملياتها محاربة الإرهاب، ويمتد نشاطها خارج حدود البلاد، وقد تعاونت في مناورات كبيرة مع مختلف أجهزة الاستخبارات في العالم.</a:t>
            </a:r>
          </a:p>
          <a:p>
            <a:pPr algn="r" rtl="1"/>
            <a:r>
              <a:rPr lang="ar-DZ" sz="3200" b="1" dirty="0" smtClean="0">
                <a:solidFill>
                  <a:schemeClr val="tx1"/>
                </a:solidFill>
                <a:latin typeface="Arabic Typesetting" pitchFamily="66" charset="-78"/>
                <a:cs typeface="Arabic Typesetting" pitchFamily="66" charset="-78"/>
              </a:rPr>
              <a:t>تفوقت في فترة من الفترات على </a:t>
            </a:r>
            <a:r>
              <a:rPr lang="ar-DZ" sz="3200" b="1" dirty="0" err="1" smtClean="0">
                <a:solidFill>
                  <a:schemeClr val="tx1"/>
                </a:solidFill>
                <a:latin typeface="Arabic Typesetting" pitchFamily="66" charset="-78"/>
                <a:cs typeface="Arabic Typesetting" pitchFamily="66" charset="-78"/>
              </a:rPr>
              <a:t>جهاز (</a:t>
            </a:r>
            <a:r>
              <a:rPr lang="fr-FR" sz="3200" b="1" dirty="0" smtClean="0">
                <a:solidFill>
                  <a:schemeClr val="tx1"/>
                </a:solidFill>
                <a:latin typeface="Arabic Typesetting" pitchFamily="66" charset="-78"/>
                <a:cs typeface="Arabic Typesetting" pitchFamily="66" charset="-78"/>
              </a:rPr>
              <a:t>KGB) </a:t>
            </a:r>
            <a:r>
              <a:rPr lang="ar-DZ" sz="3200" b="1" dirty="0" smtClean="0">
                <a:solidFill>
                  <a:schemeClr val="tx1"/>
                </a:solidFill>
                <a:latin typeface="Arabic Typesetting" pitchFamily="66" charset="-78"/>
                <a:cs typeface="Arabic Typesetting" pitchFamily="66" charset="-78"/>
              </a:rPr>
              <a:t>الروسي خلال الحرب الهندية الباكستانية، وقد عملت على زعزعة الأمن الداخلي الهندي، وكل ذلك على الرغم من أنها أقل المخابرات تمويلًا في العالم.</a:t>
            </a:r>
            <a:endParaRPr lang="ar-DZ" sz="3200" b="1" dirty="0">
              <a:solidFill>
                <a:schemeClr val="tx1"/>
              </a:solidFill>
              <a:latin typeface="Arabic Typesetting" pitchFamily="66" charset="-78"/>
              <a:cs typeface="Arabic Typesetting" pitchFamily="66"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الموساد"/>
          <p:cNvPicPr>
            <a:picLocks noChangeAspect="1" noChangeArrowheads="1"/>
          </p:cNvPicPr>
          <p:nvPr/>
        </p:nvPicPr>
        <p:blipFill>
          <a:blip r:embed="rId2" cstate="print"/>
          <a:srcRect/>
          <a:stretch>
            <a:fillRect/>
          </a:stretch>
        </p:blipFill>
        <p:spPr bwMode="auto">
          <a:xfrm>
            <a:off x="1043608" y="548680"/>
            <a:ext cx="7200800" cy="576064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467544" y="548680"/>
            <a:ext cx="8496944" cy="58326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ar-DZ" sz="3200" b="1" dirty="0" smtClean="0">
                <a:latin typeface="Arabic Typesetting" pitchFamily="66" charset="-78"/>
                <a:cs typeface="Arabic Typesetting" pitchFamily="66" charset="-78"/>
              </a:rPr>
              <a:t>الموساد للاستخبارات والمهام </a:t>
            </a:r>
            <a:r>
              <a:rPr lang="ar-DZ" sz="3200" b="1" dirty="0" err="1" smtClean="0">
                <a:latin typeface="Arabic Typesetting" pitchFamily="66" charset="-78"/>
                <a:cs typeface="Arabic Typesetting" pitchFamily="66" charset="-78"/>
              </a:rPr>
              <a:t>الخاصة (</a:t>
            </a:r>
            <a:r>
              <a:rPr lang="fr-FR" sz="3200" b="1" dirty="0" smtClean="0">
                <a:latin typeface="Arabic Typesetting" pitchFamily="66" charset="-78"/>
                <a:cs typeface="Arabic Typesetting" pitchFamily="66" charset="-78"/>
              </a:rPr>
              <a:t>Mossad)، </a:t>
            </a:r>
            <a:r>
              <a:rPr lang="ar-DZ" sz="3200" b="1" dirty="0" smtClean="0">
                <a:latin typeface="Arabic Typesetting" pitchFamily="66" charset="-78"/>
                <a:cs typeface="Arabic Typesetting" pitchFamily="66" charset="-78"/>
              </a:rPr>
              <a:t>الكيان الصهيوني</a:t>
            </a:r>
          </a:p>
          <a:p>
            <a:pPr algn="r" rtl="1"/>
            <a:endParaRPr lang="ar-DZ" sz="2800" b="1" dirty="0" smtClean="0">
              <a:latin typeface="Arabic Typesetting" pitchFamily="66" charset="-78"/>
              <a:cs typeface="Arabic Typesetting" pitchFamily="66" charset="-78"/>
            </a:endParaRPr>
          </a:p>
          <a:p>
            <a:pPr algn="r" rtl="1"/>
            <a:r>
              <a:rPr lang="ar-DZ" sz="2800" b="1" dirty="0" smtClean="0">
                <a:latin typeface="Arabic Typesetting" pitchFamily="66" charset="-78"/>
                <a:cs typeface="Arabic Typesetting" pitchFamily="66" charset="-78"/>
              </a:rPr>
              <a:t>هي وكالة الاستخبارات الصهيونية تأسست عام 1949، مهمتها الحفاظ على الأمن الداخلي، وجمع المعلومات، وتنفيذ العمليات السرية كذلك خارج الكيان </a:t>
            </a:r>
            <a:r>
              <a:rPr lang="ar-DZ" sz="2800" b="1" dirty="0" err="1" smtClean="0">
                <a:latin typeface="Arabic Typesetting" pitchFamily="66" charset="-78"/>
                <a:cs typeface="Arabic Typesetting" pitchFamily="66" charset="-78"/>
              </a:rPr>
              <a:t>الصهيوني.</a:t>
            </a:r>
            <a:r>
              <a:rPr lang="ar-DZ" sz="2800" b="1" dirty="0" smtClean="0">
                <a:latin typeface="Arabic Typesetting" pitchFamily="66" charset="-78"/>
                <a:cs typeface="Arabic Typesetting" pitchFamily="66" charset="-78"/>
              </a:rPr>
              <a:t> كما تهدف لحماية الجالية اليهودية أينما </a:t>
            </a:r>
            <a:r>
              <a:rPr lang="ar-DZ" sz="2800" b="1" dirty="0" err="1" smtClean="0">
                <a:latin typeface="Arabic Typesetting" pitchFamily="66" charset="-78"/>
                <a:cs typeface="Arabic Typesetting" pitchFamily="66" charset="-78"/>
              </a:rPr>
              <a:t>وجدت.</a:t>
            </a:r>
            <a:r>
              <a:rPr lang="ar-DZ" sz="2800" b="1" dirty="0" smtClean="0">
                <a:latin typeface="Arabic Typesetting" pitchFamily="66" charset="-78"/>
                <a:cs typeface="Arabic Typesetting" pitchFamily="66" charset="-78"/>
              </a:rPr>
              <a:t> يقوم عملاء الموساد بأداء فعال سواء داخل الكيان أو </a:t>
            </a:r>
            <a:r>
              <a:rPr lang="ar-DZ" sz="2800" b="1" dirty="0" err="1" smtClean="0">
                <a:latin typeface="Arabic Typesetting" pitchFamily="66" charset="-78"/>
                <a:cs typeface="Arabic Typesetting" pitchFamily="66" charset="-78"/>
              </a:rPr>
              <a:t>خارجه.</a:t>
            </a:r>
            <a:r>
              <a:rPr lang="ar-DZ" sz="2800" b="1" dirty="0" smtClean="0">
                <a:latin typeface="Arabic Typesetting" pitchFamily="66" charset="-78"/>
                <a:cs typeface="Arabic Typesetting" pitchFamily="66" charset="-78"/>
              </a:rPr>
              <a:t> وقد قام الموساد بعمليات مختلفة في الشرق الأوسط، وآسيا، وأمريكا، والمملكة المتحدة، ما يسمح بإدراجه ضمن أقوى أجهزة الاستخبارات في العالم.</a:t>
            </a:r>
          </a:p>
          <a:p>
            <a:pPr algn="r" rtl="1"/>
            <a:r>
              <a:rPr lang="ar-DZ" sz="2800" b="1" dirty="0" smtClean="0">
                <a:latin typeface="Arabic Typesetting" pitchFamily="66" charset="-78"/>
                <a:cs typeface="Arabic Typesetting" pitchFamily="66" charset="-78"/>
              </a:rPr>
              <a:t>فقام بعمليات سرية على مستوى عالٍ، منها: خطف الزعيم النازي أدولف </a:t>
            </a:r>
            <a:r>
              <a:rPr lang="ar-DZ" sz="2800" b="1" dirty="0" err="1" smtClean="0">
                <a:latin typeface="Arabic Typesetting" pitchFamily="66" charset="-78"/>
                <a:cs typeface="Arabic Typesetting" pitchFamily="66" charset="-78"/>
              </a:rPr>
              <a:t>إيخمان</a:t>
            </a:r>
            <a:r>
              <a:rPr lang="ar-DZ" sz="2800" b="1" dirty="0" smtClean="0">
                <a:latin typeface="Arabic Typesetting" pitchFamily="66" charset="-78"/>
                <a:cs typeface="Arabic Typesetting" pitchFamily="66" charset="-78"/>
              </a:rPr>
              <a:t> من داخل الأرجنتين عام 1960 وتهريبه إلى إسرائيل وإعدامه هناك، واغتيال عدد من </a:t>
            </a:r>
            <a:r>
              <a:rPr lang="ar-DZ" sz="2800" b="1" dirty="0" err="1" smtClean="0">
                <a:latin typeface="Arabic Typesetting" pitchFamily="66" charset="-78"/>
                <a:cs typeface="Arabic Typesetting" pitchFamily="66" charset="-78"/>
              </a:rPr>
              <a:t>نشطاء</a:t>
            </a:r>
            <a:r>
              <a:rPr lang="ar-DZ" sz="2800" b="1" dirty="0" smtClean="0">
                <a:latin typeface="Arabic Typesetting" pitchFamily="66" charset="-78"/>
                <a:cs typeface="Arabic Typesetting" pitchFamily="66" charset="-78"/>
              </a:rPr>
              <a:t> جبهة التحرير الفلسطينية ردًا على العملية الفلسطينية التي استهدفت 11 رياضيًا صهيونيًا في دورة الألعاب الأولمبية عام 1972 في </a:t>
            </a:r>
            <a:r>
              <a:rPr lang="ar-DZ" sz="2800" b="1" dirty="0" err="1" smtClean="0">
                <a:latin typeface="Arabic Typesetting" pitchFamily="66" charset="-78"/>
                <a:cs typeface="Arabic Typesetting" pitchFamily="66" charset="-78"/>
              </a:rPr>
              <a:t>ميونخ.</a:t>
            </a:r>
            <a:r>
              <a:rPr lang="ar-DZ" sz="2800" b="1" dirty="0" smtClean="0">
                <a:latin typeface="Arabic Typesetting" pitchFamily="66" charset="-78"/>
                <a:cs typeface="Arabic Typesetting" pitchFamily="66" charset="-78"/>
              </a:rPr>
              <a:t> كما قام الموساد بتنفيذ عملية الاستحواذ على </a:t>
            </a:r>
            <a:r>
              <a:rPr lang="ar-DZ" sz="2800" b="1" dirty="0" err="1" smtClean="0">
                <a:latin typeface="Arabic Typesetting" pitchFamily="66" charset="-78"/>
                <a:cs typeface="Arabic Typesetting" pitchFamily="66" charset="-78"/>
              </a:rPr>
              <a:t>طائرات </a:t>
            </a:r>
            <a:r>
              <a:rPr lang="ar-DZ" sz="2800" b="1" dirty="0" smtClean="0">
                <a:latin typeface="Arabic Typesetting" pitchFamily="66" charset="-78"/>
                <a:cs typeface="Arabic Typesetting" pitchFamily="66" charset="-78"/>
              </a:rPr>
              <a:t>(</a:t>
            </a:r>
            <a:r>
              <a:rPr lang="ar-DZ" sz="2800" b="1" dirty="0" err="1" smtClean="0">
                <a:latin typeface="Arabic Typesetting" pitchFamily="66" charset="-78"/>
                <a:cs typeface="Arabic Typesetting" pitchFamily="66" charset="-78"/>
              </a:rPr>
              <a:t>ميج</a:t>
            </a:r>
            <a:r>
              <a:rPr lang="ar-DZ" sz="2800" b="1" dirty="0" smtClean="0">
                <a:latin typeface="Arabic Typesetting" pitchFamily="66" charset="-78"/>
                <a:cs typeface="Arabic Typesetting" pitchFamily="66" charset="-78"/>
              </a:rPr>
              <a:t> 21) قبل حرب الأيام الستة في يونيو 1967.</a:t>
            </a:r>
            <a:endParaRPr lang="ar-DZ" sz="2800" b="1" dirty="0">
              <a:latin typeface="Arabic Typesetting" pitchFamily="66" charset="-78"/>
              <a:cs typeface="Arabic Typesetting" pitchFamily="66"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الاستخبارات الأمريكية"/>
          <p:cNvPicPr>
            <a:picLocks noChangeAspect="1" noChangeArrowheads="1"/>
          </p:cNvPicPr>
          <p:nvPr/>
        </p:nvPicPr>
        <p:blipFill>
          <a:blip r:embed="rId2" cstate="print"/>
          <a:srcRect/>
          <a:stretch>
            <a:fillRect/>
          </a:stretch>
        </p:blipFill>
        <p:spPr bwMode="auto">
          <a:xfrm>
            <a:off x="1403648" y="620688"/>
            <a:ext cx="6480720" cy="51845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755576" y="764704"/>
            <a:ext cx="8136904" cy="47525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r" rtl="1"/>
            <a:endParaRPr lang="ar-DZ" sz="4000" b="1" dirty="0" smtClean="0">
              <a:latin typeface="Arabic Typesetting" pitchFamily="66" charset="-78"/>
              <a:cs typeface="Arabic Typesetting" pitchFamily="66" charset="-78"/>
            </a:endParaRPr>
          </a:p>
          <a:p>
            <a:pPr algn="r" rtl="1"/>
            <a:r>
              <a:rPr lang="ar-DZ" sz="4000" b="1" dirty="0" smtClean="0">
                <a:latin typeface="Arabic Typesetting" pitchFamily="66" charset="-78"/>
                <a:cs typeface="Arabic Typesetting" pitchFamily="66" charset="-78"/>
              </a:rPr>
              <a:t>وكالة الاستخبارات </a:t>
            </a:r>
            <a:r>
              <a:rPr lang="ar-DZ" sz="4000" b="1" dirty="0" err="1" smtClean="0">
                <a:latin typeface="Arabic Typesetting" pitchFamily="66" charset="-78"/>
                <a:cs typeface="Arabic Typesetting" pitchFamily="66" charset="-78"/>
              </a:rPr>
              <a:t>المركزية (</a:t>
            </a:r>
            <a:r>
              <a:rPr lang="fr-FR" sz="4000" b="1" dirty="0" smtClean="0">
                <a:latin typeface="Arabic Typesetting" pitchFamily="66" charset="-78"/>
                <a:cs typeface="Arabic Typesetting" pitchFamily="66" charset="-78"/>
              </a:rPr>
              <a:t>CIA)، </a:t>
            </a:r>
            <a:r>
              <a:rPr lang="ar-DZ" sz="4000" b="1" dirty="0" smtClean="0">
                <a:latin typeface="Arabic Typesetting" pitchFamily="66" charset="-78"/>
                <a:cs typeface="Arabic Typesetting" pitchFamily="66" charset="-78"/>
              </a:rPr>
              <a:t>الولايات المتحدة</a:t>
            </a:r>
          </a:p>
          <a:p>
            <a:pPr algn="r" rtl="1"/>
            <a:endParaRPr lang="ar-DZ" sz="3600" b="1" dirty="0" smtClean="0">
              <a:latin typeface="Arabic Typesetting" pitchFamily="66" charset="-78"/>
              <a:cs typeface="Arabic Typesetting" pitchFamily="66" charset="-78"/>
            </a:endParaRPr>
          </a:p>
          <a:p>
            <a:pPr algn="r" rtl="1"/>
            <a:r>
              <a:rPr lang="ar-DZ" sz="3600" b="1" dirty="0" smtClean="0">
                <a:latin typeface="Arabic Typesetting" pitchFamily="66" charset="-78"/>
                <a:cs typeface="Arabic Typesetting" pitchFamily="66" charset="-78"/>
              </a:rPr>
              <a:t>من أشهر وأنجح  وأكبر وكالات الاستخبارات في العالم، تضم في صفوفها 20 ألف </a:t>
            </a:r>
            <a:r>
              <a:rPr lang="ar-DZ" sz="3600" b="1" dirty="0" err="1" smtClean="0">
                <a:latin typeface="Arabic Typesetting" pitchFamily="66" charset="-78"/>
                <a:cs typeface="Arabic Typesetting" pitchFamily="66" charset="-78"/>
              </a:rPr>
              <a:t>موظف.</a:t>
            </a:r>
            <a:r>
              <a:rPr lang="ar-DZ" sz="3600" b="1" dirty="0" smtClean="0">
                <a:latin typeface="Arabic Typesetting" pitchFamily="66" charset="-78"/>
                <a:cs typeface="Arabic Typesetting" pitchFamily="66" charset="-78"/>
              </a:rPr>
              <a:t> مهمتها جمع المعلومات المتعلقة بالأمن الداخلي للبلاد، والمعلومات الخارجية، وتنفيذ العمليات </a:t>
            </a:r>
            <a:r>
              <a:rPr lang="ar-DZ" sz="3600" b="1" dirty="0" err="1" smtClean="0">
                <a:latin typeface="Arabic Typesetting" pitchFamily="66" charset="-78"/>
                <a:cs typeface="Arabic Typesetting" pitchFamily="66" charset="-78"/>
              </a:rPr>
              <a:t>السرية.</a:t>
            </a:r>
            <a:r>
              <a:rPr lang="ar-DZ" sz="3600" b="1" dirty="0" smtClean="0">
                <a:latin typeface="Arabic Typesetting" pitchFamily="66" charset="-78"/>
                <a:cs typeface="Arabic Typesetting" pitchFamily="66" charset="-78"/>
              </a:rPr>
              <a:t> وحسب ما هو معلن يتبع للوكالة 1000 عميل مزدوج حول </a:t>
            </a:r>
            <a:r>
              <a:rPr lang="ar-DZ" sz="3600" b="1" dirty="0" err="1" smtClean="0">
                <a:latin typeface="Arabic Typesetting" pitchFamily="66" charset="-78"/>
                <a:cs typeface="Arabic Typesetting" pitchFamily="66" charset="-78"/>
              </a:rPr>
              <a:t>العالم.</a:t>
            </a:r>
            <a:r>
              <a:rPr lang="ar-DZ" sz="3600" b="1" dirty="0" smtClean="0">
                <a:latin typeface="Arabic Typesetting" pitchFamily="66" charset="-78"/>
                <a:cs typeface="Arabic Typesetting" pitchFamily="66" charset="-78"/>
              </a:rPr>
              <a:t> وتعد وكالة الاستخبارات الأمريكية الأكثر تمويلًا في العالم، والأكثر تطورًا تقنيًا.</a:t>
            </a:r>
          </a:p>
          <a:p>
            <a:r>
              <a:rPr lang="ar-DZ" dirty="0" smtClean="0"/>
              <a:t/>
            </a:r>
            <a:br>
              <a:rPr lang="ar-DZ" dirty="0" smtClean="0"/>
            </a:b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info\Pictures\Nouveau dossier\577f6f86c361885e1d8b45a6.jpg"/>
          <p:cNvPicPr>
            <a:picLocks noChangeAspect="1" noChangeArrowheads="1"/>
          </p:cNvPicPr>
          <p:nvPr/>
        </p:nvPicPr>
        <p:blipFill>
          <a:blip r:embed="rId2" cstate="print"/>
          <a:srcRect/>
          <a:stretch>
            <a:fillRect/>
          </a:stretch>
        </p:blipFill>
        <p:spPr bwMode="auto">
          <a:xfrm>
            <a:off x="0" y="332656"/>
            <a:ext cx="9144000" cy="652534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vec flèche vers le bas 1"/>
          <p:cNvSpPr/>
          <p:nvPr/>
        </p:nvSpPr>
        <p:spPr>
          <a:xfrm>
            <a:off x="1979712" y="188640"/>
            <a:ext cx="5400600" cy="1872208"/>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4800" b="1" dirty="0" smtClean="0">
                <a:solidFill>
                  <a:schemeClr val="tx1"/>
                </a:solidFill>
                <a:latin typeface="Arabic Typesetting" pitchFamily="66" charset="-78"/>
                <a:cs typeface="Arabic Typesetting" pitchFamily="66" charset="-78"/>
              </a:rPr>
              <a:t>المؤسسات البحثية</a:t>
            </a:r>
            <a:r>
              <a:rPr lang="ar-SA" sz="4800" dirty="0" smtClean="0">
                <a:solidFill>
                  <a:schemeClr val="tx1"/>
                </a:solidFill>
                <a:latin typeface="Arabic Typesetting" pitchFamily="66" charset="-78"/>
                <a:cs typeface="Arabic Typesetting" pitchFamily="66" charset="-78"/>
              </a:rPr>
              <a:t> </a:t>
            </a:r>
            <a:endParaRPr lang="fr-FR" sz="4800" dirty="0">
              <a:solidFill>
                <a:schemeClr val="tx1"/>
              </a:solidFill>
              <a:latin typeface="Arabic Typesetting" pitchFamily="66" charset="-78"/>
              <a:cs typeface="Arabic Typesetting" pitchFamily="66" charset="-78"/>
            </a:endParaRPr>
          </a:p>
        </p:txBody>
      </p:sp>
      <p:sp>
        <p:nvSpPr>
          <p:cNvPr id="3" name="Rectangle à coins arrondis 2"/>
          <p:cNvSpPr/>
          <p:nvPr/>
        </p:nvSpPr>
        <p:spPr>
          <a:xfrm>
            <a:off x="395536" y="2204864"/>
            <a:ext cx="8424936" cy="432048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r" rtl="1"/>
            <a:r>
              <a:rPr lang="ar-SA" sz="3600" dirty="0" smtClean="0">
                <a:latin typeface="Arabic Typesetting" pitchFamily="66" charset="-78"/>
                <a:cs typeface="Arabic Typesetting" pitchFamily="66" charset="-78"/>
              </a:rPr>
              <a:t>توظف السياسية الخارجية التقارير الاستراتيجية التي تصدرها مراكز البحوث الوطنية والدولية فضلا عن تلك الدراسات التي تصدر عن مختلف الجامعات الأكاديمية سواء كانت تلك البحوث متعلقة بالجوانب الأيديولوجية التي تساعد السياسية الخارجية على تنشيط فعاليتها الدولية الهادفة الى خدمة مصالح بلادها الاستراتيجية أو تلك البحوث التي تعمل على تحليل السياسات الدفاعية والاقتصادية لمراكز الهيمنة الدولية في المجلين الوطني والدولي </a:t>
            </a:r>
            <a:endParaRPr lang="fr-FR" sz="3600" dirty="0">
              <a:latin typeface="Arabic Typesetting" pitchFamily="66" charset="-78"/>
              <a:cs typeface="Arabic Typesetting" pitchFamily="66"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descr="Résultat de recherche d'images pour &quot;think tank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9396" name="AutoShape 4" descr="Résultat de recherche d'images pour &quot;think tank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9398" name="AutoShape 6" descr="Résultat de recherche d'images pour &quot;think tank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9400" name="Picture 8" descr="Image associée"/>
          <p:cNvPicPr>
            <a:picLocks noChangeAspect="1" noChangeArrowheads="1"/>
          </p:cNvPicPr>
          <p:nvPr/>
        </p:nvPicPr>
        <p:blipFill>
          <a:blip r:embed="rId2" cstate="print"/>
          <a:srcRect/>
          <a:stretch>
            <a:fillRect/>
          </a:stretch>
        </p:blipFill>
        <p:spPr bwMode="auto">
          <a:xfrm>
            <a:off x="0" y="0"/>
            <a:ext cx="9263336" cy="684076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Hinfo\Pictures\Nouveau dossier\think-tank-map.jpg"/>
          <p:cNvPicPr>
            <a:picLocks noChangeAspect="1" noChangeArrowheads="1"/>
          </p:cNvPicPr>
          <p:nvPr/>
        </p:nvPicPr>
        <p:blipFill>
          <a:blip r:embed="rId2" cstate="print"/>
          <a:srcRect/>
          <a:stretch>
            <a:fillRect/>
          </a:stretch>
        </p:blipFill>
        <p:spPr bwMode="auto">
          <a:xfrm>
            <a:off x="-180528" y="89248"/>
            <a:ext cx="9577064" cy="676875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611560" y="1124744"/>
            <a:ext cx="8208912" cy="41764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3" name="ZoneTexte 2"/>
          <p:cNvSpPr txBox="1"/>
          <p:nvPr/>
        </p:nvSpPr>
        <p:spPr>
          <a:xfrm>
            <a:off x="1187624" y="2204864"/>
            <a:ext cx="6840760" cy="2308324"/>
          </a:xfrm>
          <a:prstGeom prst="rect">
            <a:avLst/>
          </a:prstGeom>
          <a:noFill/>
        </p:spPr>
        <p:txBody>
          <a:bodyPr wrap="square" rtlCol="0">
            <a:spAutoFit/>
          </a:bodyPr>
          <a:lstStyle/>
          <a:p>
            <a:pPr algn="r"/>
            <a:endParaRPr lang="ar-DZ" sz="3600" dirty="0" smtClean="0">
              <a:latin typeface="Arabic Typesetting" pitchFamily="66" charset="-78"/>
              <a:cs typeface="Arabic Typesetting" pitchFamily="66" charset="-78"/>
            </a:endParaRPr>
          </a:p>
          <a:p>
            <a:pPr algn="r"/>
            <a:r>
              <a:rPr lang="ar-SA" sz="3600" dirty="0" smtClean="0">
                <a:latin typeface="Arabic Typesetting" pitchFamily="66" charset="-78"/>
                <a:cs typeface="Arabic Typesetting" pitchFamily="66" charset="-78"/>
              </a:rPr>
              <a:t>تم التركيز على محددات تنفرد </a:t>
            </a:r>
            <a:r>
              <a:rPr lang="ar-SA" sz="3600" dirty="0" err="1" smtClean="0">
                <a:latin typeface="Arabic Typesetting" pitchFamily="66" charset="-78"/>
                <a:cs typeface="Arabic Typesetting" pitchFamily="66" charset="-78"/>
              </a:rPr>
              <a:t>بها</a:t>
            </a:r>
            <a:r>
              <a:rPr lang="ar-SA" sz="3600" dirty="0" smtClean="0">
                <a:latin typeface="Arabic Typesetting" pitchFamily="66" charset="-78"/>
                <a:cs typeface="Arabic Typesetting" pitchFamily="66" charset="-78"/>
              </a:rPr>
              <a:t> السياسات الخارجية للدول الكبرى دون اغفال عوامل ثانية منها العامل السيكولوجي لصانع القرار</a:t>
            </a:r>
            <a:r>
              <a:rPr lang="ar-DZ" sz="3600" dirty="0" smtClean="0">
                <a:latin typeface="Arabic Typesetting" pitchFamily="66" charset="-78"/>
                <a:cs typeface="Arabic Typesetting" pitchFamily="66" charset="-78"/>
              </a:rPr>
              <a:t>، الدبلوماسية </a:t>
            </a:r>
            <a:r>
              <a:rPr lang="ar-DZ" sz="3600" dirty="0" err="1" smtClean="0">
                <a:latin typeface="Arabic Typesetting" pitchFamily="66" charset="-78"/>
                <a:cs typeface="Arabic Typesetting" pitchFamily="66" charset="-78"/>
              </a:rPr>
              <a:t>بأشكالها..</a:t>
            </a:r>
            <a:endParaRPr lang="fr-FR" sz="3600" dirty="0">
              <a:latin typeface="Arabic Typesetting" pitchFamily="66" charset="-78"/>
              <a:cs typeface="Arabic Typesetting" pitchFamily="66" charset="-78"/>
            </a:endParaRPr>
          </a:p>
        </p:txBody>
      </p:sp>
      <p:sp>
        <p:nvSpPr>
          <p:cNvPr id="4" name="Rectangle 3"/>
          <p:cNvSpPr/>
          <p:nvPr/>
        </p:nvSpPr>
        <p:spPr>
          <a:xfrm>
            <a:off x="3259279" y="1772816"/>
            <a:ext cx="2736647" cy="923330"/>
          </a:xfrm>
          <a:prstGeom prst="rect">
            <a:avLst/>
          </a:prstGeom>
          <a:noFill/>
        </p:spPr>
        <p:txBody>
          <a:bodyPr wrap="none" lIns="91440" tIns="45720" rIns="91440" bIns="45720">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abic Typesetting" pitchFamily="66" charset="-78"/>
                <a:cs typeface="Arabic Typesetting" pitchFamily="66" charset="-78"/>
              </a:rPr>
              <a:t>المحددات الداخلية</a:t>
            </a:r>
            <a:endPar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scontent-mxp1-1.xx.fbcdn.net/v/t34.0-12/28377756_546513442383717_7989956248725757324_n.jpg?oh=aee4c1c94a0142ee22052edb00d2f677&amp;oe=5A96E53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scontent-mxp1-1.xx.fbcdn.net/v/t34.0-0/p280x280/28471936_546514502383611_6631769539949527478_n.jpg?_nc_ad=z-m&amp;_nc_cid=0&amp;oh=7d1d21be031dff2a02cc38f60a642120&amp;oe=5A96CD3F"/>
          <p:cNvPicPr>
            <a:picLocks noChangeAspect="1" noChangeArrowheads="1"/>
          </p:cNvPicPr>
          <p:nvPr/>
        </p:nvPicPr>
        <p:blipFill>
          <a:blip r:embed="rId2" cstate="print"/>
          <a:srcRect/>
          <a:stretch>
            <a:fillRect/>
          </a:stretch>
        </p:blipFill>
        <p:spPr bwMode="auto">
          <a:xfrm>
            <a:off x="395536" y="548680"/>
            <a:ext cx="8496944" cy="590465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95536" y="188640"/>
            <a:ext cx="8568952" cy="648072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r" rtl="1"/>
            <a:r>
              <a:rPr lang="ar-DZ" sz="3200" b="1" dirty="0" smtClean="0">
                <a:latin typeface="Arabic Typesetting" pitchFamily="66" charset="-78"/>
                <a:cs typeface="Arabic Typesetting" pitchFamily="66" charset="-78"/>
              </a:rPr>
              <a:t>لا جديد إن قلنا إن مراكز البحوث والدراسات الاستراتيجية تشكِّل المصدر الأساسي للمعلومات </a:t>
            </a:r>
            <a:r>
              <a:rPr lang="ar-DZ" sz="3200" b="1" smtClean="0">
                <a:latin typeface="Arabic Typesetting" pitchFamily="66" charset="-78"/>
                <a:cs typeface="Arabic Typesetting" pitchFamily="66" charset="-78"/>
              </a:rPr>
              <a:t>التي تهم صنّاع </a:t>
            </a:r>
            <a:r>
              <a:rPr lang="ar-DZ" sz="3200" b="1" dirty="0" smtClean="0">
                <a:latin typeface="Arabic Typesetting" pitchFamily="66" charset="-78"/>
                <a:cs typeface="Arabic Typesetting" pitchFamily="66" charset="-78"/>
              </a:rPr>
              <a:t>القرار في العالم، وتساعدهم بالتالي على بلورة خيارهم السياسي النهائي، والفصل </a:t>
            </a:r>
            <a:r>
              <a:rPr lang="ar-DZ" sz="3200" b="1" dirty="0" err="1" smtClean="0">
                <a:latin typeface="Arabic Typesetting" pitchFamily="66" charset="-78"/>
                <a:cs typeface="Arabic Typesetting" pitchFamily="66" charset="-78"/>
              </a:rPr>
              <a:t>فيه.</a:t>
            </a:r>
            <a:r>
              <a:rPr lang="ar-DZ" sz="3200" b="1" dirty="0" smtClean="0">
                <a:latin typeface="Arabic Typesetting" pitchFamily="66" charset="-78"/>
                <a:cs typeface="Arabic Typesetting" pitchFamily="66" charset="-78"/>
              </a:rPr>
              <a:t> وفي الولايات المتّحدة والاتّحاد الأوروبي، ثمة ما يزيد اليوم على </a:t>
            </a:r>
            <a:r>
              <a:rPr lang="ar-DZ" sz="3200" b="1" dirty="0" err="1" smtClean="0">
                <a:latin typeface="Arabic Typesetting" pitchFamily="66" charset="-78"/>
                <a:cs typeface="Arabic Typesetting" pitchFamily="66" charset="-78"/>
              </a:rPr>
              <a:t>5650باحثاً</a:t>
            </a:r>
            <a:r>
              <a:rPr lang="ar-DZ" sz="3200" b="1" dirty="0" smtClean="0">
                <a:latin typeface="Arabic Typesetting" pitchFamily="66" charset="-78"/>
                <a:cs typeface="Arabic Typesetting" pitchFamily="66" charset="-78"/>
              </a:rPr>
              <a:t> ومتخصّصاً عربياً، يتوزعون على مراكز التفكير والدراسات </a:t>
            </a:r>
            <a:r>
              <a:rPr lang="fr-FR" sz="3200" b="1" dirty="0" err="1" smtClean="0">
                <a:latin typeface="Arabic Typesetting" pitchFamily="66" charset="-78"/>
                <a:cs typeface="Arabic Typesetting" pitchFamily="66" charset="-78"/>
              </a:rPr>
              <a:t>Think</a:t>
            </a:r>
            <a:r>
              <a:rPr lang="fr-FR" sz="3200" b="1" dirty="0" smtClean="0">
                <a:latin typeface="Arabic Typesetting" pitchFamily="66" charset="-78"/>
                <a:cs typeface="Arabic Typesetting" pitchFamily="66" charset="-78"/>
              </a:rPr>
              <a:t> Tanks </a:t>
            </a:r>
            <a:r>
              <a:rPr lang="ar-DZ" sz="3200" b="1" dirty="0" smtClean="0">
                <a:latin typeface="Arabic Typesetting" pitchFamily="66" charset="-78"/>
                <a:cs typeface="Arabic Typesetting" pitchFamily="66" charset="-78"/>
              </a:rPr>
              <a:t>فيها، بما في ذلك الجامعات طبعاً، والتي تضمّ بدورها مراكز بحثية مهمّة جداً، تؤدّي الأدوار والوظائف نفسها التي تضطلع </a:t>
            </a:r>
            <a:r>
              <a:rPr lang="ar-DZ" sz="3200" b="1" dirty="0" err="1" smtClean="0">
                <a:latin typeface="Arabic Typesetting" pitchFamily="66" charset="-78"/>
                <a:cs typeface="Arabic Typesetting" pitchFamily="66" charset="-78"/>
              </a:rPr>
              <a:t>بها</a:t>
            </a:r>
            <a:r>
              <a:rPr lang="ar-DZ" sz="3200" b="1" dirty="0" smtClean="0">
                <a:latin typeface="Arabic Typesetting" pitchFamily="66" charset="-78"/>
                <a:cs typeface="Arabic Typesetting" pitchFamily="66" charset="-78"/>
              </a:rPr>
              <a:t> نظيراتها خارج الأسوار </a:t>
            </a:r>
            <a:r>
              <a:rPr lang="ar-DZ" sz="3200" b="1" dirty="0" err="1" smtClean="0">
                <a:latin typeface="Arabic Typesetting" pitchFamily="66" charset="-78"/>
                <a:cs typeface="Arabic Typesetting" pitchFamily="66" charset="-78"/>
              </a:rPr>
              <a:t>الأكاديمية..</a:t>
            </a:r>
            <a:r>
              <a:rPr lang="ar-DZ" sz="3200" b="1" dirty="0" smtClean="0">
                <a:latin typeface="Arabic Typesetting" pitchFamily="66" charset="-78"/>
                <a:cs typeface="Arabic Typesetting" pitchFamily="66" charset="-78"/>
              </a:rPr>
              <a:t> حتى غدت هذه المراكز اليوم بمثابة مجتمعات بحثية متعدّدة الخلفيات الفكرية </a:t>
            </a:r>
            <a:r>
              <a:rPr lang="ar-DZ" sz="3200" b="1" dirty="0" err="1" smtClean="0">
                <a:latin typeface="Arabic Typesetting" pitchFamily="66" charset="-78"/>
                <a:cs typeface="Arabic Typesetting" pitchFamily="66" charset="-78"/>
              </a:rPr>
              <a:t>والثقافية.</a:t>
            </a:r>
            <a:r>
              <a:rPr lang="ar-DZ" sz="3200" b="1" dirty="0" smtClean="0">
                <a:latin typeface="Arabic Typesetting" pitchFamily="66" charset="-78"/>
                <a:cs typeface="Arabic Typesetting" pitchFamily="66" charset="-78"/>
              </a:rPr>
              <a:t/>
            </a:r>
            <a:br>
              <a:rPr lang="ar-DZ" sz="3200" b="1" dirty="0" smtClean="0">
                <a:latin typeface="Arabic Typesetting" pitchFamily="66" charset="-78"/>
                <a:cs typeface="Arabic Typesetting" pitchFamily="66" charset="-78"/>
              </a:rPr>
            </a:br>
            <a:r>
              <a:rPr lang="ar-DZ" sz="3200" b="1" dirty="0" smtClean="0">
                <a:latin typeface="Arabic Typesetting" pitchFamily="66" charset="-78"/>
                <a:cs typeface="Arabic Typesetting" pitchFamily="66" charset="-78"/>
              </a:rPr>
              <a:t>وإذا كانت بريطانيا هي السباقة في استحداث مراكز التفكير في أوروبا وعلى مستوى العالم، من </a:t>
            </a:r>
            <a:r>
              <a:rPr lang="ar-DZ" sz="3200" b="1" dirty="0" err="1" smtClean="0">
                <a:latin typeface="Arabic Typesetting" pitchFamily="66" charset="-78"/>
                <a:cs typeface="Arabic Typesetting" pitchFamily="66" charset="-78"/>
              </a:rPr>
              <a:t>خلال </a:t>
            </a:r>
            <a:r>
              <a:rPr lang="ar-DZ" sz="3200" b="1" dirty="0" smtClean="0">
                <a:latin typeface="Arabic Typesetting" pitchFamily="66" charset="-78"/>
                <a:cs typeface="Arabic Typesetting" pitchFamily="66" charset="-78"/>
              </a:rPr>
              <a:t>“هيئة </a:t>
            </a:r>
            <a:r>
              <a:rPr lang="ar-DZ" sz="3200" b="1" dirty="0" err="1" smtClean="0">
                <a:latin typeface="Arabic Typesetting" pitchFamily="66" charset="-78"/>
                <a:cs typeface="Arabic Typesetting" pitchFamily="66" charset="-78"/>
              </a:rPr>
              <a:t>فابيان</a:t>
            </a:r>
            <a:r>
              <a:rPr lang="ar-DZ" sz="3200" b="1" dirty="0" smtClean="0">
                <a:latin typeface="Arabic Typesetting" pitchFamily="66" charset="-78"/>
                <a:cs typeface="Arabic Typesetting" pitchFamily="66" charset="-78"/>
              </a:rPr>
              <a:t> البحثية” التي تأسّست في لندن العام 1884، واضطّلعت بأدوار استراتيجية مهمّة لمرجعياتها، فإنّ مؤرّخي الأفكار يُجمعون على أن أول نشأة فعلية لمركز تفكير حديث، متكامل الأدوار والأبعاد، كان مركز </a:t>
            </a:r>
            <a:r>
              <a:rPr lang="ar-DZ" sz="3200" b="1" dirty="0" err="1" smtClean="0">
                <a:latin typeface="Arabic Typesetting" pitchFamily="66" charset="-78"/>
                <a:cs typeface="Arabic Typesetting" pitchFamily="66" charset="-78"/>
              </a:rPr>
              <a:t>بروكنغز</a:t>
            </a:r>
            <a:r>
              <a:rPr lang="ar-DZ" sz="3200" b="1" dirty="0" smtClean="0">
                <a:latin typeface="Arabic Typesetting" pitchFamily="66" charset="-78"/>
                <a:cs typeface="Arabic Typesetting" pitchFamily="66" charset="-78"/>
              </a:rPr>
              <a:t> الأميركي الذي تأسّس في واشنطن العام 1916.</a:t>
            </a:r>
            <a:endParaRPr lang="ar-DZ" sz="3200" b="1" dirty="0">
              <a:latin typeface="Arabic Typesetting" pitchFamily="66" charset="-78"/>
              <a:cs typeface="Arabic Typesetting" pitchFamily="66"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784976" cy="626469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r" rtl="1"/>
            <a:r>
              <a:rPr lang="ar-DZ" sz="3600" b="1" dirty="0" smtClean="0">
                <a:latin typeface="Arabic Typesetting" pitchFamily="66" charset="-78"/>
                <a:cs typeface="Arabic Typesetting" pitchFamily="66" charset="-78"/>
              </a:rPr>
              <a:t>ويمكن تقسيم المراكز الفكرية في الولايات المتحدة الأمريكية إلى تصنيفات عديدة تختلف من حيث </a:t>
            </a:r>
            <a:r>
              <a:rPr lang="ar-DZ" sz="3600" b="1" dirty="0" err="1" smtClean="0">
                <a:latin typeface="Arabic Typesetting" pitchFamily="66" charset="-78"/>
                <a:cs typeface="Arabic Typesetting" pitchFamily="66" charset="-78"/>
              </a:rPr>
              <a:t>موضوعيتها </a:t>
            </a:r>
            <a:r>
              <a:rPr lang="ar-DZ" sz="3600" b="1" dirty="0" smtClean="0">
                <a:latin typeface="Arabic Typesetting" pitchFamily="66" charset="-78"/>
                <a:cs typeface="Arabic Typesetting" pitchFamily="66" charset="-78"/>
              </a:rPr>
              <a:t>: </a:t>
            </a:r>
            <a:br>
              <a:rPr lang="ar-DZ" sz="3600" b="1" dirty="0" smtClean="0">
                <a:latin typeface="Arabic Typesetting" pitchFamily="66" charset="-78"/>
                <a:cs typeface="Arabic Typesetting" pitchFamily="66" charset="-78"/>
              </a:rPr>
            </a:br>
            <a:r>
              <a:rPr lang="ar-DZ" sz="3600" b="1" dirty="0" err="1" smtClean="0">
                <a:latin typeface="Arabic Typesetting" pitchFamily="66" charset="-78"/>
                <a:cs typeface="Arabic Typesetting" pitchFamily="66" charset="-78"/>
              </a:rPr>
              <a:t>1.</a:t>
            </a:r>
            <a:r>
              <a:rPr lang="ar-DZ" sz="3600" b="1" dirty="0" smtClean="0">
                <a:latin typeface="Arabic Typesetting" pitchFamily="66" charset="-78"/>
                <a:cs typeface="Arabic Typesetting" pitchFamily="66" charset="-78"/>
              </a:rPr>
              <a:t> مؤسسات تابعة للجامعات مثل مؤسسة بحوث الشرق الأوسط التابعة لجامعة </a:t>
            </a:r>
            <a:r>
              <a:rPr lang="ar-DZ" sz="3600" b="1" dirty="0" err="1" smtClean="0">
                <a:latin typeface="Arabic Typesetting" pitchFamily="66" charset="-78"/>
                <a:cs typeface="Arabic Typesetting" pitchFamily="66" charset="-78"/>
              </a:rPr>
              <a:t>كولومبيا.</a:t>
            </a:r>
            <a:r>
              <a:rPr lang="ar-DZ" sz="3600" b="1" dirty="0" smtClean="0">
                <a:latin typeface="Arabic Typesetting" pitchFamily="66" charset="-78"/>
                <a:cs typeface="Arabic Typesetting" pitchFamily="66" charset="-78"/>
              </a:rPr>
              <a:t/>
            </a:r>
            <a:br>
              <a:rPr lang="ar-DZ" sz="3600" b="1" dirty="0" smtClean="0">
                <a:latin typeface="Arabic Typesetting" pitchFamily="66" charset="-78"/>
                <a:cs typeface="Arabic Typesetting" pitchFamily="66" charset="-78"/>
              </a:rPr>
            </a:br>
            <a:r>
              <a:rPr lang="ar-DZ" sz="3600" b="1" dirty="0" err="1" smtClean="0">
                <a:latin typeface="Arabic Typesetting" pitchFamily="66" charset="-78"/>
                <a:cs typeface="Arabic Typesetting" pitchFamily="66" charset="-78"/>
              </a:rPr>
              <a:t>2.</a:t>
            </a:r>
            <a:r>
              <a:rPr lang="ar-DZ" sz="3600" b="1" dirty="0" smtClean="0">
                <a:latin typeface="Arabic Typesetting" pitchFamily="66" charset="-78"/>
                <a:cs typeface="Arabic Typesetting" pitchFamily="66" charset="-78"/>
              </a:rPr>
              <a:t> مؤسسات بحثية تميل لأحد الحزبين الرئيسين في الولايات المتحدة الأمريكية مثل معهد </a:t>
            </a:r>
            <a:r>
              <a:rPr lang="ar-DZ" sz="3600" b="1" dirty="0" err="1" smtClean="0">
                <a:latin typeface="Arabic Typesetting" pitchFamily="66" charset="-78"/>
                <a:cs typeface="Arabic Typesetting" pitchFamily="66" charset="-78"/>
              </a:rPr>
              <a:t>بروكنجز(</a:t>
            </a:r>
            <a:r>
              <a:rPr lang="fr-FR" sz="3600" b="1" dirty="0" smtClean="0">
                <a:latin typeface="Arabic Typesetting" pitchFamily="66" charset="-78"/>
                <a:cs typeface="Arabic Typesetting" pitchFamily="66" charset="-78"/>
              </a:rPr>
              <a:t>Brookings Institution) </a:t>
            </a:r>
            <a:r>
              <a:rPr lang="ar-DZ" sz="3600" b="1" dirty="0" smtClean="0">
                <a:latin typeface="Arabic Typesetting" pitchFamily="66" charset="-78"/>
                <a:cs typeface="Arabic Typesetting" pitchFamily="66" charset="-78"/>
              </a:rPr>
              <a:t>الذي يميل إلي الحزب الديمقراطي و مؤسسة </a:t>
            </a:r>
            <a:r>
              <a:rPr lang="ar-DZ" sz="3600" b="1" dirty="0" err="1" smtClean="0">
                <a:latin typeface="Arabic Typesetting" pitchFamily="66" charset="-78"/>
                <a:cs typeface="Arabic Typesetting" pitchFamily="66" charset="-78"/>
              </a:rPr>
              <a:t>هيرتيج</a:t>
            </a:r>
            <a:r>
              <a:rPr lang="ar-DZ" sz="3600" b="1" dirty="0" smtClean="0">
                <a:latin typeface="Arabic Typesetting" pitchFamily="66" charset="-78"/>
                <a:cs typeface="Arabic Typesetting" pitchFamily="66" charset="-78"/>
              </a:rPr>
              <a:t> </a:t>
            </a:r>
            <a:r>
              <a:rPr lang="ar-DZ" sz="3600" b="1" dirty="0" err="1" smtClean="0">
                <a:latin typeface="Arabic Typesetting" pitchFamily="66" charset="-78"/>
                <a:cs typeface="Arabic Typesetting" pitchFamily="66" charset="-78"/>
              </a:rPr>
              <a:t>(</a:t>
            </a:r>
            <a:r>
              <a:rPr lang="fr-FR" sz="3600" b="1" dirty="0" err="1" smtClean="0">
                <a:latin typeface="Arabic Typesetting" pitchFamily="66" charset="-78"/>
                <a:cs typeface="Arabic Typesetting" pitchFamily="66" charset="-78"/>
              </a:rPr>
              <a:t>Heritage</a:t>
            </a:r>
            <a:r>
              <a:rPr lang="fr-FR" sz="3600" b="1" dirty="0" smtClean="0">
                <a:latin typeface="Arabic Typesetting" pitchFamily="66" charset="-78"/>
                <a:cs typeface="Arabic Typesetting" pitchFamily="66" charset="-78"/>
              </a:rPr>
              <a:t> </a:t>
            </a:r>
            <a:r>
              <a:rPr lang="fr-FR" sz="3600" b="1" dirty="0" err="1" smtClean="0">
                <a:latin typeface="Arabic Typesetting" pitchFamily="66" charset="-78"/>
                <a:cs typeface="Arabic Typesetting" pitchFamily="66" charset="-78"/>
              </a:rPr>
              <a:t>Foundation</a:t>
            </a:r>
            <a:r>
              <a:rPr lang="fr-FR" sz="3600" b="1" dirty="0" smtClean="0">
                <a:latin typeface="Arabic Typesetting" pitchFamily="66" charset="-78"/>
                <a:cs typeface="Arabic Typesetting" pitchFamily="66" charset="-78"/>
              </a:rPr>
              <a:t>) </a:t>
            </a:r>
            <a:r>
              <a:rPr lang="ar-DZ" sz="3600" b="1" dirty="0" smtClean="0">
                <a:latin typeface="Arabic Typesetting" pitchFamily="66" charset="-78"/>
                <a:cs typeface="Arabic Typesetting" pitchFamily="66" charset="-78"/>
              </a:rPr>
              <a:t>التي تميل إلي الحزب </a:t>
            </a:r>
            <a:r>
              <a:rPr lang="ar-DZ" sz="3600" b="1" dirty="0" err="1" smtClean="0">
                <a:latin typeface="Arabic Typesetting" pitchFamily="66" charset="-78"/>
                <a:cs typeface="Arabic Typesetting" pitchFamily="66" charset="-78"/>
              </a:rPr>
              <a:t>الجمهوري.</a:t>
            </a:r>
            <a:r>
              <a:rPr lang="ar-DZ" sz="3600" b="1" dirty="0" smtClean="0">
                <a:latin typeface="Arabic Typesetting" pitchFamily="66" charset="-78"/>
                <a:cs typeface="Arabic Typesetting" pitchFamily="66" charset="-78"/>
              </a:rPr>
              <a:t/>
            </a:r>
            <a:br>
              <a:rPr lang="ar-DZ" sz="3600" b="1" dirty="0" smtClean="0">
                <a:latin typeface="Arabic Typesetting" pitchFamily="66" charset="-78"/>
                <a:cs typeface="Arabic Typesetting" pitchFamily="66" charset="-78"/>
              </a:rPr>
            </a:br>
            <a:r>
              <a:rPr lang="ar-DZ" sz="3600" b="1" dirty="0" err="1" smtClean="0">
                <a:latin typeface="Arabic Typesetting" pitchFamily="66" charset="-78"/>
                <a:cs typeface="Arabic Typesetting" pitchFamily="66" charset="-78"/>
              </a:rPr>
              <a:t>3.</a:t>
            </a:r>
            <a:r>
              <a:rPr lang="ar-DZ" sz="3600" b="1" dirty="0" smtClean="0">
                <a:latin typeface="Arabic Typesetting" pitchFamily="66" charset="-78"/>
                <a:cs typeface="Arabic Typesetting" pitchFamily="66" charset="-78"/>
              </a:rPr>
              <a:t> مؤسسات تابعة لهيئات حكومية مثل جامعة الدفاع </a:t>
            </a:r>
            <a:r>
              <a:rPr lang="ar-DZ" sz="3600" b="1" dirty="0" err="1" smtClean="0">
                <a:latin typeface="Arabic Typesetting" pitchFamily="66" charset="-78"/>
                <a:cs typeface="Arabic Typesetting" pitchFamily="66" charset="-78"/>
              </a:rPr>
              <a:t>الوطني (</a:t>
            </a:r>
            <a:r>
              <a:rPr lang="fr-FR" sz="3600" b="1" dirty="0" smtClean="0">
                <a:latin typeface="Arabic Typesetting" pitchFamily="66" charset="-78"/>
                <a:cs typeface="Arabic Typesetting" pitchFamily="66" charset="-78"/>
              </a:rPr>
              <a:t>Nation </a:t>
            </a:r>
            <a:r>
              <a:rPr lang="fr-FR" sz="3600" b="1" dirty="0" err="1" smtClean="0">
                <a:latin typeface="Arabic Typesetting" pitchFamily="66" charset="-78"/>
                <a:cs typeface="Arabic Typesetting" pitchFamily="66" charset="-78"/>
              </a:rPr>
              <a:t>Defense</a:t>
            </a:r>
            <a:r>
              <a:rPr lang="fr-FR" sz="3600" b="1" dirty="0" smtClean="0">
                <a:latin typeface="Arabic Typesetting" pitchFamily="66" charset="-78"/>
                <a:cs typeface="Arabic Typesetting" pitchFamily="66" charset="-78"/>
              </a:rPr>
              <a:t> </a:t>
            </a:r>
            <a:r>
              <a:rPr lang="fr-FR" sz="3600" b="1" dirty="0" err="1" smtClean="0">
                <a:latin typeface="Arabic Typesetting" pitchFamily="66" charset="-78"/>
                <a:cs typeface="Arabic Typesetting" pitchFamily="66" charset="-78"/>
              </a:rPr>
              <a:t>University</a:t>
            </a:r>
            <a:r>
              <a:rPr lang="fr-FR" sz="3600" b="1" dirty="0" smtClean="0">
                <a:latin typeface="Arabic Typesetting" pitchFamily="66" charset="-78"/>
                <a:cs typeface="Arabic Typesetting" pitchFamily="66" charset="-78"/>
              </a:rPr>
              <a:t> ) </a:t>
            </a:r>
            <a:r>
              <a:rPr lang="ar-DZ" sz="3600" b="1" dirty="0" smtClean="0">
                <a:latin typeface="Arabic Typesetting" pitchFamily="66" charset="-78"/>
                <a:cs typeface="Arabic Typesetting" pitchFamily="66" charset="-78"/>
              </a:rPr>
              <a:t>ومركز بحوث </a:t>
            </a:r>
            <a:r>
              <a:rPr lang="ar-DZ" sz="3600" b="1" dirty="0" err="1" smtClean="0">
                <a:latin typeface="Arabic Typesetting" pitchFamily="66" charset="-78"/>
                <a:cs typeface="Arabic Typesetting" pitchFamily="66" charset="-78"/>
              </a:rPr>
              <a:t>الكونجرس (</a:t>
            </a:r>
            <a:r>
              <a:rPr lang="ar-DZ" sz="3600" b="1" dirty="0" smtClean="0">
                <a:latin typeface="Arabic Typesetting" pitchFamily="66" charset="-78"/>
                <a:cs typeface="Arabic Typesetting" pitchFamily="66" charset="-78"/>
              </a:rPr>
              <a:t> </a:t>
            </a:r>
            <a:r>
              <a:rPr lang="fr-FR" sz="3600" b="1" dirty="0" err="1" smtClean="0">
                <a:latin typeface="Arabic Typesetting" pitchFamily="66" charset="-78"/>
                <a:cs typeface="Arabic Typesetting" pitchFamily="66" charset="-78"/>
              </a:rPr>
              <a:t>congressional</a:t>
            </a:r>
            <a:r>
              <a:rPr lang="fr-FR" sz="3600" b="1" dirty="0" smtClean="0">
                <a:latin typeface="Arabic Typesetting" pitchFamily="66" charset="-78"/>
                <a:cs typeface="Arabic Typesetting" pitchFamily="66" charset="-78"/>
              </a:rPr>
              <a:t> </a:t>
            </a:r>
            <a:r>
              <a:rPr lang="fr-FR" sz="3600" b="1" dirty="0" err="1" smtClean="0">
                <a:latin typeface="Arabic Typesetting" pitchFamily="66" charset="-78"/>
                <a:cs typeface="Arabic Typesetting" pitchFamily="66" charset="-78"/>
              </a:rPr>
              <a:t>Research</a:t>
            </a:r>
            <a:r>
              <a:rPr lang="fr-FR" sz="3600" b="1" dirty="0" smtClean="0">
                <a:latin typeface="Arabic Typesetting" pitchFamily="66" charset="-78"/>
                <a:cs typeface="Arabic Typesetting" pitchFamily="66" charset="-78"/>
              </a:rPr>
              <a:t> Service).</a:t>
            </a:r>
            <a:br>
              <a:rPr lang="fr-FR" sz="3600" b="1" dirty="0" smtClean="0">
                <a:latin typeface="Arabic Typesetting" pitchFamily="66" charset="-78"/>
                <a:cs typeface="Arabic Typesetting" pitchFamily="66" charset="-78"/>
              </a:rPr>
            </a:br>
            <a:r>
              <a:rPr lang="ar-DZ" sz="3600" b="1" dirty="0" smtClean="0">
                <a:latin typeface="Arabic Typesetting" pitchFamily="66" charset="-78"/>
                <a:cs typeface="Arabic Typesetting" pitchFamily="66" charset="-78"/>
              </a:rPr>
              <a:t/>
            </a:r>
            <a:br>
              <a:rPr lang="ar-DZ" sz="3600" b="1" dirty="0" smtClean="0">
                <a:latin typeface="Arabic Typesetting" pitchFamily="66" charset="-78"/>
                <a:cs typeface="Arabic Typesetting" pitchFamily="66" charset="-78"/>
              </a:rPr>
            </a:br>
            <a:endParaRPr lang="ar-DZ" sz="3600" b="1" dirty="0">
              <a:latin typeface="Arabic Typesetting" pitchFamily="66" charset="-78"/>
              <a:cs typeface="Arabic Typesetting" pitchFamily="66"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539552" y="404664"/>
            <a:ext cx="8208912" cy="645333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rtl="1"/>
            <a:r>
              <a:rPr lang="fr-FR" sz="2800" b="1" dirty="0" smtClean="0">
                <a:latin typeface="Arabic Typesetting" pitchFamily="66" charset="-78"/>
                <a:cs typeface="Arabic Typesetting" pitchFamily="66" charset="-78"/>
              </a:rPr>
              <a:t/>
            </a:r>
            <a:br>
              <a:rPr lang="fr-FR" sz="2800" b="1" dirty="0" smtClean="0">
                <a:latin typeface="Arabic Typesetting" pitchFamily="66" charset="-78"/>
                <a:cs typeface="Arabic Typesetting" pitchFamily="66" charset="-78"/>
              </a:rPr>
            </a:br>
            <a:r>
              <a:rPr lang="fr-FR" sz="2800" b="1" dirty="0" smtClean="0">
                <a:latin typeface="Arabic Typesetting" pitchFamily="66" charset="-78"/>
                <a:cs typeface="Arabic Typesetting" pitchFamily="66" charset="-78"/>
              </a:rPr>
              <a:t>5. </a:t>
            </a:r>
            <a:r>
              <a:rPr lang="ar-DZ" sz="2800" b="1" dirty="0" smtClean="0">
                <a:latin typeface="Arabic Typesetting" pitchFamily="66" charset="-78"/>
                <a:cs typeface="Arabic Typesetting" pitchFamily="66" charset="-78"/>
              </a:rPr>
              <a:t>المؤسسات التقليدية للسياسة الخارجية مثل مجلس العلاقات الخارجية </a:t>
            </a:r>
            <a:r>
              <a:rPr lang="fr-FR" sz="2800" b="1" dirty="0" smtClean="0">
                <a:latin typeface="Arabic Typesetting" pitchFamily="66" charset="-78"/>
                <a:cs typeface="Arabic Typesetting" pitchFamily="66" charset="-78"/>
              </a:rPr>
              <a:t>Council Of </a:t>
            </a:r>
            <a:r>
              <a:rPr lang="fr-FR" sz="2800" b="1" dirty="0" err="1" smtClean="0">
                <a:latin typeface="Arabic Typesetting" pitchFamily="66" charset="-78"/>
                <a:cs typeface="Arabic Typesetting" pitchFamily="66" charset="-78"/>
              </a:rPr>
              <a:t>Foreign</a:t>
            </a:r>
            <a:r>
              <a:rPr lang="fr-FR" sz="2800" b="1" dirty="0" smtClean="0">
                <a:latin typeface="Arabic Typesetting" pitchFamily="66" charset="-78"/>
                <a:cs typeface="Arabic Typesetting" pitchFamily="66" charset="-78"/>
              </a:rPr>
              <a:t> Relation</a:t>
            </a:r>
            <a:br>
              <a:rPr lang="fr-FR" sz="2800" b="1" dirty="0" smtClean="0">
                <a:latin typeface="Arabic Typesetting" pitchFamily="66" charset="-78"/>
                <a:cs typeface="Arabic Typesetting" pitchFamily="66" charset="-78"/>
              </a:rPr>
            </a:br>
            <a:r>
              <a:rPr lang="fr-FR" sz="2800" b="1" dirty="0" smtClean="0">
                <a:latin typeface="Arabic Typesetting" pitchFamily="66" charset="-78"/>
                <a:cs typeface="Arabic Typesetting" pitchFamily="66" charset="-78"/>
              </a:rPr>
              <a:t>6. </a:t>
            </a:r>
            <a:r>
              <a:rPr lang="ar-DZ" sz="2800" b="1" dirty="0" smtClean="0">
                <a:latin typeface="Arabic Typesetting" pitchFamily="66" charset="-78"/>
                <a:cs typeface="Arabic Typesetting" pitchFamily="66" charset="-78"/>
              </a:rPr>
              <a:t>مؤسسات متخصصة مثل الجمعية الوطنية للعلوم السياسية </a:t>
            </a:r>
            <a:r>
              <a:rPr lang="fr-FR" sz="2800" b="1" dirty="0" smtClean="0">
                <a:latin typeface="Arabic Typesetting" pitchFamily="66" charset="-78"/>
                <a:cs typeface="Arabic Typesetting" pitchFamily="66" charset="-78"/>
              </a:rPr>
              <a:t>American </a:t>
            </a:r>
            <a:r>
              <a:rPr lang="fr-FR" sz="2800" b="1" dirty="0" err="1" smtClean="0">
                <a:latin typeface="Arabic Typesetting" pitchFamily="66" charset="-78"/>
                <a:cs typeface="Arabic Typesetting" pitchFamily="66" charset="-78"/>
              </a:rPr>
              <a:t>Political</a:t>
            </a:r>
            <a:r>
              <a:rPr lang="fr-FR" sz="2800" b="1" dirty="0" smtClean="0">
                <a:latin typeface="Arabic Typesetting" pitchFamily="66" charset="-78"/>
                <a:cs typeface="Arabic Typesetting" pitchFamily="66" charset="-78"/>
              </a:rPr>
              <a:t> Science Association</a:t>
            </a:r>
            <a:br>
              <a:rPr lang="fr-FR" sz="2800" b="1" dirty="0" smtClean="0">
                <a:latin typeface="Arabic Typesetting" pitchFamily="66" charset="-78"/>
                <a:cs typeface="Arabic Typesetting" pitchFamily="66" charset="-78"/>
              </a:rPr>
            </a:br>
            <a:r>
              <a:rPr lang="fr-FR" sz="2800" b="1" dirty="0" smtClean="0">
                <a:latin typeface="Arabic Typesetting" pitchFamily="66" charset="-78"/>
                <a:cs typeface="Arabic Typesetting" pitchFamily="66" charset="-78"/>
              </a:rPr>
              <a:t>7. </a:t>
            </a:r>
            <a:r>
              <a:rPr lang="ar-DZ" sz="2800" b="1" dirty="0" smtClean="0">
                <a:latin typeface="Arabic Typesetting" pitchFamily="66" charset="-78"/>
                <a:cs typeface="Arabic Typesetting" pitchFamily="66" charset="-78"/>
              </a:rPr>
              <a:t>المؤسسات التابعة للوبي الصهيوني مثل اللجنة الوطنية اليهودية </a:t>
            </a:r>
            <a:r>
              <a:rPr lang="ar-DZ" sz="2800" b="1" dirty="0" err="1" smtClean="0">
                <a:latin typeface="Arabic Typesetting" pitchFamily="66" charset="-78"/>
                <a:cs typeface="Arabic Typesetting" pitchFamily="66" charset="-78"/>
              </a:rPr>
              <a:t>الأمريكية (</a:t>
            </a:r>
            <a:r>
              <a:rPr lang="fr-FR" sz="2800" b="1" dirty="0" smtClean="0">
                <a:latin typeface="Arabic Typesetting" pitchFamily="66" charset="-78"/>
                <a:cs typeface="Arabic Typesetting" pitchFamily="66" charset="-78"/>
              </a:rPr>
              <a:t>American </a:t>
            </a:r>
            <a:r>
              <a:rPr lang="fr-FR" sz="2800" b="1" dirty="0" err="1" smtClean="0">
                <a:latin typeface="Arabic Typesetting" pitchFamily="66" charset="-78"/>
                <a:cs typeface="Arabic Typesetting" pitchFamily="66" charset="-78"/>
              </a:rPr>
              <a:t>Jewish</a:t>
            </a:r>
            <a:r>
              <a:rPr lang="fr-FR" sz="2800" b="1" dirty="0" smtClean="0">
                <a:latin typeface="Arabic Typesetting" pitchFamily="66" charset="-78"/>
                <a:cs typeface="Arabic Typesetting" pitchFamily="66" charset="-78"/>
              </a:rPr>
              <a:t> </a:t>
            </a:r>
            <a:r>
              <a:rPr lang="fr-FR" sz="2800" b="1" dirty="0" err="1" smtClean="0">
                <a:latin typeface="Arabic Typesetting" pitchFamily="66" charset="-78"/>
                <a:cs typeface="Arabic Typesetting" pitchFamily="66" charset="-78"/>
              </a:rPr>
              <a:t>Committee</a:t>
            </a:r>
            <a:r>
              <a:rPr lang="fr-FR" sz="2800" b="1" dirty="0" smtClean="0">
                <a:latin typeface="Arabic Typesetting" pitchFamily="66" charset="-78"/>
                <a:cs typeface="Arabic Typesetting" pitchFamily="66" charset="-78"/>
              </a:rPr>
              <a:t>).</a:t>
            </a:r>
            <a:r>
              <a:rPr lang="ar-DZ" sz="2800" b="1" dirty="0" smtClean="0">
                <a:latin typeface="Arabic Typesetting" pitchFamily="66" charset="-78"/>
                <a:cs typeface="Arabic Typesetting" pitchFamily="66" charset="-78"/>
              </a:rPr>
              <a:t>و لجنة العلاقات العامة الأمريكية </a:t>
            </a:r>
            <a:r>
              <a:rPr lang="ar-DZ" sz="2800" b="1" dirty="0" err="1" smtClean="0">
                <a:latin typeface="Arabic Typesetting" pitchFamily="66" charset="-78"/>
                <a:cs typeface="Arabic Typesetting" pitchFamily="66" charset="-78"/>
              </a:rPr>
              <a:t>الإسرائيلية </a:t>
            </a:r>
            <a:r>
              <a:rPr lang="ar-DZ" sz="2800" b="1" dirty="0" smtClean="0">
                <a:latin typeface="Arabic Typesetting" pitchFamily="66" charset="-78"/>
                <a:cs typeface="Arabic Typesetting" pitchFamily="66" charset="-78"/>
              </a:rPr>
              <a:t>"</a:t>
            </a:r>
            <a:r>
              <a:rPr lang="ar-DZ" sz="2800" b="1" dirty="0" err="1" smtClean="0">
                <a:latin typeface="Arabic Typesetting" pitchFamily="66" charset="-78"/>
                <a:cs typeface="Arabic Typesetting" pitchFamily="66" charset="-78"/>
              </a:rPr>
              <a:t>إيباك"(</a:t>
            </a:r>
            <a:r>
              <a:rPr lang="fr-FR" sz="2800" b="1" dirty="0" err="1" smtClean="0">
                <a:latin typeface="Arabic Typesetting" pitchFamily="66" charset="-78"/>
                <a:cs typeface="Arabic Typesetting" pitchFamily="66" charset="-78"/>
              </a:rPr>
              <a:t>Israel</a:t>
            </a:r>
            <a:r>
              <a:rPr lang="fr-FR" sz="2800" b="1" dirty="0" smtClean="0">
                <a:latin typeface="Arabic Typesetting" pitchFamily="66" charset="-78"/>
                <a:cs typeface="Arabic Typesetting" pitchFamily="66" charset="-78"/>
              </a:rPr>
              <a:t>-American Public </a:t>
            </a:r>
            <a:r>
              <a:rPr lang="fr-FR" sz="2800" b="1" dirty="0" err="1" smtClean="0">
                <a:latin typeface="Arabic Typesetting" pitchFamily="66" charset="-78"/>
                <a:cs typeface="Arabic Typesetting" pitchFamily="66" charset="-78"/>
              </a:rPr>
              <a:t>Affairs</a:t>
            </a:r>
            <a:r>
              <a:rPr lang="fr-FR" sz="2800" b="1" dirty="0" smtClean="0">
                <a:latin typeface="Arabic Typesetting" pitchFamily="66" charset="-78"/>
                <a:cs typeface="Arabic Typesetting" pitchFamily="66" charset="-78"/>
              </a:rPr>
              <a:t> </a:t>
            </a:r>
            <a:r>
              <a:rPr lang="fr-FR" sz="2800" b="1" dirty="0" err="1" smtClean="0">
                <a:latin typeface="Arabic Typesetting" pitchFamily="66" charset="-78"/>
                <a:cs typeface="Arabic Typesetting" pitchFamily="66" charset="-78"/>
              </a:rPr>
              <a:t>Committee</a:t>
            </a:r>
            <a:r>
              <a:rPr lang="fr-FR" sz="2800" b="1" dirty="0" smtClean="0">
                <a:latin typeface="Arabic Typesetting" pitchFamily="66" charset="-78"/>
                <a:cs typeface="Arabic Typesetting" pitchFamily="66" charset="-78"/>
              </a:rPr>
              <a:t>). </a:t>
            </a:r>
            <a:r>
              <a:rPr lang="ar-DZ" sz="2800" b="1" dirty="0" err="1" smtClean="0">
                <a:latin typeface="Arabic Typesetting" pitchFamily="66" charset="-78"/>
                <a:cs typeface="Arabic Typesetting" pitchFamily="66" charset="-78"/>
              </a:rPr>
              <a:t>الإيباك</a:t>
            </a:r>
            <a:r>
              <a:rPr lang="ar-DZ" sz="2800" b="1" dirty="0" smtClean="0">
                <a:latin typeface="Arabic Typesetting" pitchFamily="66" charset="-78"/>
                <a:cs typeface="Arabic Typesetting" pitchFamily="66" charset="-78"/>
              </a:rPr>
              <a:t> وهي لجنة الشئون العامة الأمريكية الإسرائيلية وأسباب قوتها كمنظمة تقوم بعمل الضغط </a:t>
            </a:r>
            <a:r>
              <a:rPr lang="ar-DZ" sz="2800" b="1" dirty="0" err="1" smtClean="0">
                <a:latin typeface="Arabic Typesetting" pitchFamily="66" charset="-78"/>
                <a:cs typeface="Arabic Typesetting" pitchFamily="66" charset="-78"/>
              </a:rPr>
              <a:t>السياسي </a:t>
            </a:r>
            <a:r>
              <a:rPr lang="ar-DZ" sz="2800" b="1" dirty="0" smtClean="0">
                <a:latin typeface="Arabic Typesetting" pitchFamily="66" charset="-78"/>
                <a:cs typeface="Arabic Typesetting" pitchFamily="66" charset="-78"/>
              </a:rPr>
              <a:t>(اللوبي) لمصلحة إسرائيل وذات كلمة مسموعة ومؤثرة على صانع القرار السياسي الأمريكي</a:t>
            </a:r>
            <a:br>
              <a:rPr lang="ar-DZ" sz="2800" b="1" dirty="0" smtClean="0">
                <a:latin typeface="Arabic Typesetting" pitchFamily="66" charset="-78"/>
                <a:cs typeface="Arabic Typesetting" pitchFamily="66" charset="-78"/>
              </a:rPr>
            </a:br>
            <a:r>
              <a:rPr lang="ar-DZ" sz="2800" b="1" dirty="0" err="1" smtClean="0">
                <a:latin typeface="Arabic Typesetting" pitchFamily="66" charset="-78"/>
                <a:cs typeface="Arabic Typesetting" pitchFamily="66" charset="-78"/>
              </a:rPr>
              <a:t>8.</a:t>
            </a:r>
            <a:r>
              <a:rPr lang="ar-DZ" sz="2800" b="1" dirty="0" smtClean="0">
                <a:latin typeface="Arabic Typesetting" pitchFamily="66" charset="-78"/>
                <a:cs typeface="Arabic Typesetting" pitchFamily="66" charset="-78"/>
              </a:rPr>
              <a:t> مؤسسات مرتبطة بهيئات معارضة للسيطرة الأمريكية و معظمها من اليسار </a:t>
            </a:r>
            <a:r>
              <a:rPr lang="ar-DZ" sz="2800" b="1" dirty="0" err="1" smtClean="0">
                <a:latin typeface="Arabic Typesetting" pitchFamily="66" charset="-78"/>
                <a:cs typeface="Arabic Typesetting" pitchFamily="66" charset="-78"/>
              </a:rPr>
              <a:t>مثل (</a:t>
            </a:r>
            <a:r>
              <a:rPr lang="fr-FR" sz="2800" b="1" dirty="0" smtClean="0">
                <a:latin typeface="Arabic Typesetting" pitchFamily="66" charset="-78"/>
                <a:cs typeface="Arabic Typesetting" pitchFamily="66" charset="-78"/>
              </a:rPr>
              <a:t>Nation </a:t>
            </a:r>
            <a:r>
              <a:rPr lang="fr-FR" sz="2800" b="1" dirty="0" err="1" smtClean="0">
                <a:latin typeface="Arabic Typesetting" pitchFamily="66" charset="-78"/>
                <a:cs typeface="Arabic Typesetting" pitchFamily="66" charset="-78"/>
              </a:rPr>
              <a:t>Pacifica</a:t>
            </a:r>
            <a:r>
              <a:rPr lang="fr-FR" sz="2800" b="1" dirty="0" smtClean="0">
                <a:latin typeface="Arabic Typesetting" pitchFamily="66" charset="-78"/>
                <a:cs typeface="Arabic Typesetting" pitchFamily="66" charset="-78"/>
              </a:rPr>
              <a:t>) </a:t>
            </a:r>
            <a:r>
              <a:rPr lang="ar-DZ" sz="2800" b="1" dirty="0" smtClean="0">
                <a:latin typeface="Arabic Typesetting" pitchFamily="66" charset="-78"/>
                <a:cs typeface="Arabic Typesetting" pitchFamily="66" charset="-78"/>
              </a:rPr>
              <a:t>و اليمين المعارض مثل </a:t>
            </a:r>
            <a:r>
              <a:rPr lang="ar-DZ" sz="2800" b="1" dirty="0" err="1" smtClean="0">
                <a:latin typeface="Arabic Typesetting" pitchFamily="66" charset="-78"/>
                <a:cs typeface="Arabic Typesetting" pitchFamily="66" charset="-78"/>
              </a:rPr>
              <a:t>لاروش.</a:t>
            </a:r>
            <a:r>
              <a:rPr lang="ar-DZ" sz="2800" b="1" dirty="0" smtClean="0">
                <a:latin typeface="Arabic Typesetting" pitchFamily="66" charset="-78"/>
                <a:cs typeface="Arabic Typesetting" pitchFamily="66" charset="-78"/>
              </a:rPr>
              <a:t/>
            </a:r>
            <a:br>
              <a:rPr lang="ar-DZ" sz="2800" b="1" dirty="0" smtClean="0">
                <a:latin typeface="Arabic Typesetting" pitchFamily="66" charset="-78"/>
                <a:cs typeface="Arabic Typesetting" pitchFamily="66" charset="-78"/>
              </a:rPr>
            </a:br>
            <a:r>
              <a:rPr lang="ar-DZ" sz="2800" b="1" dirty="0" err="1" smtClean="0">
                <a:latin typeface="Arabic Typesetting" pitchFamily="66" charset="-78"/>
                <a:cs typeface="Arabic Typesetting" pitchFamily="66" charset="-78"/>
              </a:rPr>
              <a:t>9.</a:t>
            </a:r>
            <a:r>
              <a:rPr lang="ar-DZ" sz="2800" b="1" dirty="0" smtClean="0">
                <a:latin typeface="Arabic Typesetting" pitchFamily="66" charset="-78"/>
                <a:cs typeface="Arabic Typesetting" pitchFamily="66" charset="-78"/>
              </a:rPr>
              <a:t> مؤسسات أخرى تدخل ضمن المؤسسات البحثية التابعة للكنائس و الهيئات الدينية و الأقليات القومية و العرقية و اللغوية و الناشطين السياسيين و </a:t>
            </a:r>
            <a:r>
              <a:rPr lang="ar-DZ" sz="2800" b="1" dirty="0" err="1" smtClean="0">
                <a:latin typeface="Arabic Typesetting" pitchFamily="66" charset="-78"/>
                <a:cs typeface="Arabic Typesetting" pitchFamily="66" charset="-78"/>
              </a:rPr>
              <a:t>الاجتماعيين .</a:t>
            </a:r>
            <a:r>
              <a:rPr lang="ar-DZ" sz="2800" b="1" dirty="0" smtClean="0">
                <a:latin typeface="Arabic Typesetting" pitchFamily="66" charset="-78"/>
                <a:cs typeface="Arabic Typesetting" pitchFamily="66" charset="-78"/>
              </a:rPr>
              <a:t/>
            </a:r>
            <a:br>
              <a:rPr lang="ar-DZ" sz="2800" b="1" dirty="0" smtClean="0">
                <a:latin typeface="Arabic Typesetting" pitchFamily="66" charset="-78"/>
                <a:cs typeface="Arabic Typesetting" pitchFamily="66" charset="-78"/>
              </a:rPr>
            </a:br>
            <a:r>
              <a:rPr lang="ar-DZ" sz="2800" b="1" dirty="0" err="1" smtClean="0">
                <a:latin typeface="Arabic Typesetting" pitchFamily="66" charset="-78"/>
                <a:cs typeface="Arabic Typesetting" pitchFamily="66" charset="-78"/>
              </a:rPr>
              <a:t>10.</a:t>
            </a:r>
            <a:r>
              <a:rPr lang="ar-DZ" sz="2800" b="1" dirty="0" smtClean="0">
                <a:latin typeface="Arabic Typesetting" pitchFamily="66" charset="-78"/>
                <a:cs typeface="Arabic Typesetting" pitchFamily="66" charset="-78"/>
              </a:rPr>
              <a:t> مؤسسة </a:t>
            </a:r>
            <a:r>
              <a:rPr lang="ar-DZ" sz="2800" b="1" dirty="0" err="1" smtClean="0">
                <a:latin typeface="Arabic Typesetting" pitchFamily="66" charset="-78"/>
                <a:cs typeface="Arabic Typesetting" pitchFamily="66" charset="-78"/>
              </a:rPr>
              <a:t>راند</a:t>
            </a:r>
            <a:endParaRPr lang="fr-FR"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Résultat de recherche d'images pour &quot;think tanks caricature&quot;"/>
          <p:cNvPicPr>
            <a:picLocks noChangeAspect="1" noChangeArrowheads="1"/>
          </p:cNvPicPr>
          <p:nvPr/>
        </p:nvPicPr>
        <p:blipFill>
          <a:blip r:embed="rId2" cstate="print"/>
          <a:srcRect/>
          <a:stretch>
            <a:fillRect/>
          </a:stretch>
        </p:blipFill>
        <p:spPr bwMode="auto">
          <a:xfrm>
            <a:off x="467544" y="404664"/>
            <a:ext cx="8064896" cy="604867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39552" y="260648"/>
            <a:ext cx="8352928" cy="61926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fontAlgn="base"/>
            <a:r>
              <a:rPr lang="ar-JO" sz="2800" dirty="0" smtClean="0">
                <a:latin typeface="Arabic Typesetting" pitchFamily="66" charset="-78"/>
                <a:cs typeface="Arabic Typesetting" pitchFamily="66" charset="-78"/>
              </a:rPr>
              <a:t>و </a:t>
            </a:r>
            <a:r>
              <a:rPr lang="ar-DZ" sz="2800" dirty="0" smtClean="0">
                <a:latin typeface="Arabic Typesetting" pitchFamily="66" charset="-78"/>
                <a:cs typeface="Arabic Typesetting" pitchFamily="66" charset="-78"/>
              </a:rPr>
              <a:t>ويمكن تلخيص </a:t>
            </a:r>
            <a:r>
              <a:rPr lang="ar-JO" sz="2800" dirty="0" smtClean="0">
                <a:latin typeface="Arabic Typesetting" pitchFamily="66" charset="-78"/>
                <a:cs typeface="Arabic Typesetting" pitchFamily="66" charset="-78"/>
              </a:rPr>
              <a:t>وظائف و مهام مراكز الأبحاث بما </a:t>
            </a:r>
            <a:r>
              <a:rPr lang="ar-DZ" sz="2800" dirty="0" smtClean="0">
                <a:latin typeface="Arabic Typesetting" pitchFamily="66" charset="-78"/>
                <a:cs typeface="Arabic Typesetting" pitchFamily="66" charset="-78"/>
              </a:rPr>
              <a:t>يلي </a:t>
            </a:r>
            <a:r>
              <a:rPr lang="ar-JO" sz="2800" dirty="0" err="1" smtClean="0">
                <a:latin typeface="Arabic Typesetting" pitchFamily="66" charset="-78"/>
                <a:cs typeface="Arabic Typesetting" pitchFamily="66" charset="-78"/>
              </a:rPr>
              <a:t>:</a:t>
            </a:r>
            <a:endParaRPr lang="ar-JO" sz="2800" dirty="0" smtClean="0">
              <a:latin typeface="Arabic Typesetting" pitchFamily="66" charset="-78"/>
              <a:cs typeface="Arabic Typesetting" pitchFamily="66" charset="-78"/>
            </a:endParaRPr>
          </a:p>
          <a:p>
            <a:pPr algn="r" rtl="1" fontAlgn="base"/>
            <a:r>
              <a:rPr lang="ar-JO" sz="2800" dirty="0" err="1" smtClean="0">
                <a:latin typeface="Arabic Typesetting" pitchFamily="66" charset="-78"/>
                <a:cs typeface="Arabic Typesetting" pitchFamily="66" charset="-78"/>
              </a:rPr>
              <a:t>1.</a:t>
            </a:r>
            <a:r>
              <a:rPr lang="ar-JO" sz="2800" dirty="0" smtClean="0">
                <a:latin typeface="Arabic Typesetting" pitchFamily="66" charset="-78"/>
                <a:cs typeface="Arabic Typesetting" pitchFamily="66" charset="-78"/>
              </a:rPr>
              <a:t>      إجراء البحوث حول تحليل المشكلات التي تواجه السياسات العامة.</a:t>
            </a:r>
          </a:p>
          <a:p>
            <a:pPr algn="r" rtl="1" fontAlgn="base"/>
            <a:r>
              <a:rPr lang="ar-JO" sz="2800" dirty="0" err="1" smtClean="0">
                <a:latin typeface="Arabic Typesetting" pitchFamily="66" charset="-78"/>
                <a:cs typeface="Arabic Typesetting" pitchFamily="66" charset="-78"/>
              </a:rPr>
              <a:t>2.</a:t>
            </a:r>
            <a:r>
              <a:rPr lang="ar-JO" sz="2800" dirty="0" smtClean="0">
                <a:latin typeface="Arabic Typesetting" pitchFamily="66" charset="-78"/>
                <a:cs typeface="Arabic Typesetting" pitchFamily="66" charset="-78"/>
              </a:rPr>
              <a:t>      تقديم الإرشادات أو الاستشارات حول الاهتمامات أو المستجدات العاجلة أو الفورية للسياسات.</a:t>
            </a:r>
          </a:p>
          <a:p>
            <a:pPr algn="r" rtl="1" fontAlgn="base"/>
            <a:r>
              <a:rPr lang="ar-JO" sz="2800" dirty="0" err="1" smtClean="0">
                <a:latin typeface="Arabic Typesetting" pitchFamily="66" charset="-78"/>
                <a:cs typeface="Arabic Typesetting" pitchFamily="66" charset="-78"/>
              </a:rPr>
              <a:t>3.</a:t>
            </a:r>
            <a:r>
              <a:rPr lang="ar-JO" sz="2800" dirty="0" smtClean="0">
                <a:latin typeface="Arabic Typesetting" pitchFamily="66" charset="-78"/>
                <a:cs typeface="Arabic Typesetting" pitchFamily="66" charset="-78"/>
              </a:rPr>
              <a:t>      تقويم البرامج الحكومية.</a:t>
            </a:r>
          </a:p>
          <a:p>
            <a:pPr algn="r" rtl="1" fontAlgn="base"/>
            <a:r>
              <a:rPr lang="ar-JO" sz="2800" dirty="0" err="1" smtClean="0">
                <a:latin typeface="Arabic Typesetting" pitchFamily="66" charset="-78"/>
                <a:cs typeface="Arabic Typesetting" pitchFamily="66" charset="-78"/>
              </a:rPr>
              <a:t>4.</a:t>
            </a:r>
            <a:r>
              <a:rPr lang="ar-JO" sz="2800" dirty="0" smtClean="0">
                <a:latin typeface="Arabic Typesetting" pitchFamily="66" charset="-78"/>
                <a:cs typeface="Arabic Typesetting" pitchFamily="66" charset="-78"/>
              </a:rPr>
              <a:t>      تقديم التفسير و التوجيه حول المبادرات و السياسات العامة لوسائل الإعلام، و تسهيل فهم استيعاب الجمهور لها.</a:t>
            </a:r>
          </a:p>
          <a:p>
            <a:pPr algn="r" rtl="1" fontAlgn="base"/>
            <a:r>
              <a:rPr lang="ar-JO" sz="2800" dirty="0" err="1" smtClean="0">
                <a:latin typeface="Arabic Typesetting" pitchFamily="66" charset="-78"/>
                <a:cs typeface="Arabic Typesetting" pitchFamily="66" charset="-78"/>
              </a:rPr>
              <a:t>5.</a:t>
            </a:r>
            <a:r>
              <a:rPr lang="ar-JO" sz="2800" dirty="0" smtClean="0">
                <a:latin typeface="Arabic Typesetting" pitchFamily="66" charset="-78"/>
                <a:cs typeface="Arabic Typesetting" pitchFamily="66" charset="-78"/>
              </a:rPr>
              <a:t>      توفير العلماء و الكفاءات الأساسية أو الخبرات اللازمة للحكومة لإعداد السياسات العامة.</a:t>
            </a:r>
          </a:p>
          <a:p>
            <a:pPr algn="r" rtl="1" fontAlgn="base"/>
            <a:r>
              <a:rPr lang="ar-JO" sz="2800" dirty="0" smtClean="0">
                <a:latin typeface="Arabic Typesetting" pitchFamily="66" charset="-78"/>
                <a:cs typeface="Arabic Typesetting" pitchFamily="66" charset="-78"/>
              </a:rPr>
              <a:t> ويحدد مشروع مؤشرات مراكز الفكر المهام و الأدوار الأساسية لهذه المراكز المرتبطة بحاجة القادة و صناع القرار في دول العالم لهذه الأدوار المتمثلة بما </a:t>
            </a:r>
            <a:r>
              <a:rPr lang="ar-DZ" sz="2800" dirty="0" smtClean="0">
                <a:latin typeface="Arabic Typesetting" pitchFamily="66" charset="-78"/>
                <a:cs typeface="Arabic Typesetting" pitchFamily="66" charset="-78"/>
              </a:rPr>
              <a:t>يلي </a:t>
            </a:r>
            <a:r>
              <a:rPr lang="ar-JO" sz="2800" dirty="0" err="1" smtClean="0">
                <a:latin typeface="Arabic Typesetting" pitchFamily="66" charset="-78"/>
                <a:cs typeface="Arabic Typesetting" pitchFamily="66" charset="-78"/>
              </a:rPr>
              <a:t>:</a:t>
            </a:r>
            <a:endParaRPr lang="ar-JO" sz="2800" dirty="0" smtClean="0">
              <a:latin typeface="Arabic Typesetting" pitchFamily="66" charset="-78"/>
              <a:cs typeface="Arabic Typesetting" pitchFamily="66" charset="-78"/>
            </a:endParaRPr>
          </a:p>
          <a:p>
            <a:pPr algn="r" rtl="1" fontAlgn="base"/>
            <a:r>
              <a:rPr lang="ar-JO" sz="2800" dirty="0" err="1" smtClean="0">
                <a:latin typeface="Arabic Typesetting" pitchFamily="66" charset="-78"/>
                <a:cs typeface="Arabic Typesetting" pitchFamily="66" charset="-78"/>
              </a:rPr>
              <a:t>1.</a:t>
            </a:r>
            <a:r>
              <a:rPr lang="ar-JO" sz="2800" dirty="0" smtClean="0">
                <a:latin typeface="Arabic Typesetting" pitchFamily="66" charset="-78"/>
                <a:cs typeface="Arabic Typesetting" pitchFamily="66" charset="-78"/>
              </a:rPr>
              <a:t>      حاجة القادة لمراكز الدراسات لتزويدهم بتحليل مستقل.</a:t>
            </a:r>
          </a:p>
          <a:p>
            <a:pPr algn="r" rtl="1" fontAlgn="base"/>
            <a:r>
              <a:rPr lang="ar-JO" sz="2800" dirty="0" err="1" smtClean="0">
                <a:latin typeface="Arabic Typesetting" pitchFamily="66" charset="-78"/>
                <a:cs typeface="Arabic Typesetting" pitchFamily="66" charset="-78"/>
              </a:rPr>
              <a:t>2.</a:t>
            </a:r>
            <a:r>
              <a:rPr lang="ar-JO" sz="2800" dirty="0" smtClean="0">
                <a:latin typeface="Arabic Typesetting" pitchFamily="66" charset="-78"/>
                <a:cs typeface="Arabic Typesetting" pitchFamily="66" charset="-78"/>
              </a:rPr>
              <a:t>      المساعدة في إعداد مكونات و عناصر أو أجندات السياسات </a:t>
            </a:r>
            <a:r>
              <a:rPr lang="fr-FR" sz="2800" dirty="0" smtClean="0">
                <a:latin typeface="Arabic Typesetting" pitchFamily="66" charset="-78"/>
                <a:cs typeface="Arabic Typesetting" pitchFamily="66" charset="-78"/>
              </a:rPr>
              <a:t>Policy Agenda.</a:t>
            </a:r>
          </a:p>
          <a:p>
            <a:pPr algn="r" rtl="1" fontAlgn="base"/>
            <a:r>
              <a:rPr lang="fr-FR" sz="2800" dirty="0" smtClean="0">
                <a:latin typeface="Arabic Typesetting" pitchFamily="66" charset="-78"/>
                <a:cs typeface="Arabic Typesetting" pitchFamily="66" charset="-78"/>
              </a:rPr>
              <a:t>3.      </a:t>
            </a:r>
            <a:r>
              <a:rPr lang="ar-JO" sz="2800" dirty="0" err="1" smtClean="0">
                <a:latin typeface="Arabic Typesetting" pitchFamily="66" charset="-78"/>
                <a:cs typeface="Arabic Typesetting" pitchFamily="66" charset="-78"/>
              </a:rPr>
              <a:t>تجسير</a:t>
            </a:r>
            <a:r>
              <a:rPr lang="ar-JO" sz="2800" dirty="0" smtClean="0">
                <a:latin typeface="Arabic Typesetting" pitchFamily="66" charset="-78"/>
                <a:cs typeface="Arabic Typesetting" pitchFamily="66" charset="-78"/>
              </a:rPr>
              <a:t> الفجوة ما بين المعرفة و التطبيق</a:t>
            </a:r>
            <a:endParaRPr lang="ar-JO" sz="2800" dirty="0">
              <a:latin typeface="Arabic Typesetting" pitchFamily="66" charset="-78"/>
              <a:cs typeface="Arabic Typesetting" pitchFamily="66"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info\Pictures\Nouveau dossier\thinktanks1.png"/>
          <p:cNvPicPr>
            <a:picLocks noChangeAspect="1" noChangeArrowheads="1"/>
          </p:cNvPicPr>
          <p:nvPr/>
        </p:nvPicPr>
        <p:blipFill>
          <a:blip r:embed="rId2" cstate="print"/>
          <a:srcRect/>
          <a:stretch>
            <a:fillRect/>
          </a:stretch>
        </p:blipFill>
        <p:spPr bwMode="auto">
          <a:xfrm>
            <a:off x="152952" y="348047"/>
            <a:ext cx="8838096" cy="616190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vec flèche vers le bas 1"/>
          <p:cNvSpPr/>
          <p:nvPr/>
        </p:nvSpPr>
        <p:spPr>
          <a:xfrm>
            <a:off x="2051720" y="260648"/>
            <a:ext cx="5400600" cy="1872208"/>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4000" b="1" dirty="0" smtClean="0">
                <a:solidFill>
                  <a:schemeClr val="tx1"/>
                </a:solidFill>
                <a:latin typeface="Arabic Typesetting" pitchFamily="66" charset="-78"/>
                <a:cs typeface="Arabic Typesetting" pitchFamily="66" charset="-78"/>
              </a:rPr>
              <a:t>التفاعل مع المنظمات والمؤسسات الدولية</a:t>
            </a:r>
            <a:r>
              <a:rPr lang="ar-SA" sz="4000" dirty="0" smtClean="0">
                <a:solidFill>
                  <a:schemeClr val="tx1"/>
                </a:solidFill>
                <a:latin typeface="Arabic Typesetting" pitchFamily="66" charset="-78"/>
                <a:cs typeface="Arabic Typesetting" pitchFamily="66" charset="-78"/>
              </a:rPr>
              <a:t> </a:t>
            </a:r>
            <a:endParaRPr lang="fr-FR" sz="4000" dirty="0">
              <a:solidFill>
                <a:schemeClr val="tx1"/>
              </a:solidFill>
              <a:latin typeface="Arabic Typesetting" pitchFamily="66" charset="-78"/>
              <a:cs typeface="Arabic Typesetting" pitchFamily="66" charset="-78"/>
            </a:endParaRPr>
          </a:p>
        </p:txBody>
      </p:sp>
      <p:sp>
        <p:nvSpPr>
          <p:cNvPr id="3" name="Rectangle à coins arrondis 2"/>
          <p:cNvSpPr/>
          <p:nvPr/>
        </p:nvSpPr>
        <p:spPr>
          <a:xfrm>
            <a:off x="395536" y="2276872"/>
            <a:ext cx="8352928" cy="43924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r" rtl="1"/>
            <a:r>
              <a:rPr lang="ar-SA" sz="3600" dirty="0" smtClean="0">
                <a:latin typeface="Arabic Typesetting" pitchFamily="66" charset="-78"/>
                <a:cs typeface="Arabic Typesetting" pitchFamily="66" charset="-78"/>
              </a:rPr>
              <a:t>بهدف صياغة القرارات الدولية التي تخدم مصالح المراكز الدولية والمتعلقة بمعالجة الأزمات الدولية والداخلية للدول </a:t>
            </a:r>
            <a:r>
              <a:rPr lang="ar-SA" sz="3600" dirty="0" err="1" smtClean="0">
                <a:latin typeface="Arabic Typesetting" pitchFamily="66" charset="-78"/>
                <a:cs typeface="Arabic Typesetting" pitchFamily="66" charset="-78"/>
              </a:rPr>
              <a:t>الأخرى </a:t>
            </a:r>
            <a:r>
              <a:rPr lang="ar-SA" sz="3600" dirty="0" smtClean="0">
                <a:latin typeface="Arabic Typesetting" pitchFamily="66" charset="-78"/>
                <a:cs typeface="Arabic Typesetting" pitchFamily="66" charset="-78"/>
              </a:rPr>
              <a:t>، وبهذا المعنى يكون نشاط السياسة الخارجية مزدوجا فمن جهة تساهم في صنع السياسية الدولية ومن جهة أخرى تعمل على توظيف القرارات التي تصدرها المؤسسات الدولية مثل مجلس الامن والمؤسسات المالية في خدمة مصالحها الاستراتيجية</a:t>
            </a:r>
            <a:endParaRPr lang="fr-FR" sz="3600" dirty="0">
              <a:latin typeface="Arabic Typesetting" pitchFamily="66" charset="-78"/>
              <a:cs typeface="Arabic Typesetting" pitchFamily="66"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ésultat de recherche d'images pour &quot;‫المدير الحالي لمنظمة الصحة‬‎&quot;"/>
          <p:cNvPicPr>
            <a:picLocks noChangeAspect="1" noChangeArrowheads="1"/>
          </p:cNvPicPr>
          <p:nvPr/>
        </p:nvPicPr>
        <p:blipFill>
          <a:blip r:embed="rId2" cstate="print"/>
          <a:srcRect/>
          <a:stretch>
            <a:fillRect/>
          </a:stretch>
        </p:blipFill>
        <p:spPr bwMode="auto">
          <a:xfrm>
            <a:off x="251520" y="260648"/>
            <a:ext cx="8640960" cy="619268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891480"/>
            <a:ext cx="6539064" cy="3570672"/>
          </a:xfrm>
        </p:spPr>
        <p:txBody>
          <a:bodyPr/>
          <a:lstStyle/>
          <a:p>
            <a:r>
              <a:rPr lang="en-US" b="0" dirty="0" smtClean="0"/>
              <a:t/>
            </a:r>
            <a:br>
              <a:rPr lang="en-US" b="0" dirty="0" smtClean="0"/>
            </a:br>
            <a:endParaRPr lang="fr-FR" dirty="0"/>
          </a:p>
        </p:txBody>
      </p:sp>
      <p:sp>
        <p:nvSpPr>
          <p:cNvPr id="3" name="Espace réservé du texte 2"/>
          <p:cNvSpPr>
            <a:spLocks noGrp="1"/>
          </p:cNvSpPr>
          <p:nvPr>
            <p:ph type="body" idx="1"/>
          </p:nvPr>
        </p:nvSpPr>
        <p:spPr>
          <a:xfrm>
            <a:off x="1115616" y="3068960"/>
            <a:ext cx="7187136" cy="2520280"/>
          </a:xfrm>
        </p:spPr>
        <p:txBody>
          <a:bodyPr>
            <a:noAutofit/>
          </a:bodyPr>
          <a:lstStyle/>
          <a:p>
            <a:r>
              <a:rPr lang="en-US" sz="6600" u="sng" dirty="0" smtClean="0">
                <a:solidFill>
                  <a:srgbClr val="FFFF00"/>
                </a:solidFill>
                <a:latin typeface="Arabic Typesetting" pitchFamily="66" charset="-78"/>
                <a:cs typeface="Arabic Typesetting" pitchFamily="66" charset="-78"/>
              </a:rPr>
              <a:t>. what are the keys setting in making great states foreign policy</a:t>
            </a:r>
            <a:r>
              <a:rPr lang="en-US" sz="6600" dirty="0" smtClean="0">
                <a:latin typeface="Arabic Typesetting" pitchFamily="66" charset="-78"/>
                <a:cs typeface="Arabic Typesetting" pitchFamily="66" charset="-78"/>
                <a:hlinkClick r:id="rId2"/>
              </a:rPr>
              <a:t> ?</a:t>
            </a:r>
            <a:endParaRPr lang="fr-FR" sz="6600" u="sng" dirty="0">
              <a:solidFill>
                <a:srgbClr val="FFFF00"/>
              </a:solidFill>
              <a:latin typeface="Arabic Typesetting" pitchFamily="66" charset="-78"/>
              <a:cs typeface="Arabic Typesetting" pitchFamily="66" charset="-78"/>
            </a:endParaRPr>
          </a:p>
        </p:txBody>
      </p:sp>
      <p:sp>
        <p:nvSpPr>
          <p:cNvPr id="4" name="ZoneTexte 3"/>
          <p:cNvSpPr txBox="1"/>
          <p:nvPr/>
        </p:nvSpPr>
        <p:spPr>
          <a:xfrm>
            <a:off x="1187624" y="620688"/>
            <a:ext cx="7056784" cy="2123658"/>
          </a:xfrm>
          <a:prstGeom prst="rect">
            <a:avLst/>
          </a:prstGeom>
          <a:noFill/>
        </p:spPr>
        <p:txBody>
          <a:bodyPr wrap="square" rtlCol="0">
            <a:spAutoFit/>
          </a:bodyPr>
          <a:lstStyle/>
          <a:p>
            <a:r>
              <a:rPr lang="en-US" sz="6600" dirty="0" smtClean="0">
                <a:latin typeface="Arabic Typesetting" pitchFamily="66" charset="-78"/>
                <a:cs typeface="Arabic Typesetting" pitchFamily="66" charset="-78"/>
                <a:hlinkClick r:id="rId2"/>
              </a:rPr>
              <a:t>. Who Makes Great States Foreign Policy Decisions? </a:t>
            </a:r>
            <a:endParaRPr lang="en-US" sz="6600" dirty="0">
              <a:latin typeface="Arabic Typesetting" pitchFamily="66" charset="-78"/>
              <a:cs typeface="Arabic Typesetting" pitchFamily="66"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info\Pictures\FIGURE-Organizational-chart-for-groups-involved-in-the-worldwide-containment-of.png"/>
          <p:cNvPicPr>
            <a:picLocks noChangeAspect="1" noChangeArrowheads="1"/>
          </p:cNvPicPr>
          <p:nvPr/>
        </p:nvPicPr>
        <p:blipFill>
          <a:blip r:embed="rId2" cstate="print"/>
          <a:srcRect/>
          <a:stretch>
            <a:fillRect/>
          </a:stretch>
        </p:blipFill>
        <p:spPr bwMode="auto">
          <a:xfrm>
            <a:off x="251520" y="260648"/>
            <a:ext cx="8640959" cy="597666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980728"/>
            <a:ext cx="7920880" cy="501675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r" rtl="1" fontAlgn="base"/>
            <a:r>
              <a:rPr lang="ar-DZ" sz="4000" dirty="0" smtClean="0">
                <a:latin typeface="Arabic Typesetting" pitchFamily="66" charset="-78"/>
                <a:cs typeface="Arabic Typesetting" pitchFamily="66" charset="-78"/>
              </a:rPr>
              <a:t>يعمل في المنظمة ما يزيد على 7000 شخص من بلدان يتجاوز عددها 150 بلداً وذلك في 150 مكتباً قطرياً وستة مكاتب إقليمية وفي المقرّ الرئيسي في جنيف بسويسرا.</a:t>
            </a:r>
          </a:p>
          <a:p>
            <a:pPr algn="r" rtl="1" fontAlgn="base"/>
            <a:r>
              <a:rPr lang="ar-DZ" sz="4000" dirty="0" smtClean="0">
                <a:latin typeface="Arabic Typesetting" pitchFamily="66" charset="-78"/>
                <a:cs typeface="Arabic Typesetting" pitchFamily="66" charset="-78"/>
              </a:rPr>
              <a:t>ويشمل موظفو المنظمة، علاوة على الأطباء والأخصائيين في مجال الصحة العمومية والخبراء العلميين وأخصائيي الوبائيات، أناساً مدرّبين على إدارة النُظم الإدارية والمالية والإعلامية، فضلاً عن أخصائيين في ميادين الإحصاءات الصحية وعلوم الاقتصاد والإغاثة في حالات الطوارئ.</a:t>
            </a:r>
            <a:endParaRPr lang="ar-DZ" sz="4000" dirty="0">
              <a:latin typeface="Arabic Typesetting" pitchFamily="66" charset="-78"/>
              <a:cs typeface="Arabic Typesetting" pitchFamily="66"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764704"/>
            <a:ext cx="7992888" cy="230832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rtl="1"/>
            <a:r>
              <a:rPr lang="ar-DZ" sz="3600" dirty="0" smtClean="0">
                <a:latin typeface="Arabic Typesetting" pitchFamily="66" charset="-78"/>
                <a:cs typeface="Arabic Typesetting" pitchFamily="66" charset="-78"/>
              </a:rPr>
              <a:t>إذا كان للمنظمة دورها الرئيس في صناعة القرار العالمي بشان الصحة، ما الذي يجعل بيروقراطييها يسلمون بانتشار العديد من الأمراض الكاذبة والمروج لها من قبل الشركات الاحتكارية </a:t>
            </a:r>
            <a:r>
              <a:rPr lang="ar-DZ" sz="3600" dirty="0" err="1" smtClean="0">
                <a:latin typeface="Arabic Typesetting" pitchFamily="66" charset="-78"/>
                <a:cs typeface="Arabic Typesetting" pitchFamily="66" charset="-78"/>
              </a:rPr>
              <a:t>التجارية </a:t>
            </a:r>
            <a:r>
              <a:rPr lang="ar-DZ" sz="3600" dirty="0" smtClean="0">
                <a:latin typeface="Arabic Typesetting" pitchFamily="66" charset="-78"/>
                <a:cs typeface="Arabic Typesetting" pitchFamily="66" charset="-78"/>
              </a:rPr>
              <a:t>– ارهابيي </a:t>
            </a:r>
            <a:r>
              <a:rPr lang="ar-DZ" sz="3600" dirty="0" err="1" smtClean="0">
                <a:latin typeface="Arabic Typesetting" pitchFamily="66" charset="-78"/>
                <a:cs typeface="Arabic Typesetting" pitchFamily="66" charset="-78"/>
              </a:rPr>
              <a:t>الدواء </a:t>
            </a:r>
            <a:r>
              <a:rPr lang="ar-DZ" sz="3600" dirty="0" smtClean="0">
                <a:latin typeface="Arabic Typesetting" pitchFamily="66" charset="-78"/>
                <a:cs typeface="Arabic Typesetting" pitchFamily="66" charset="-78"/>
              </a:rPr>
              <a:t>-  اين أعلنوا مرات عديدة رفع حالات </a:t>
            </a:r>
            <a:r>
              <a:rPr lang="ar-DZ" sz="3600" dirty="0" err="1" smtClean="0">
                <a:latin typeface="Arabic Typesetting" pitchFamily="66" charset="-78"/>
                <a:cs typeface="Arabic Typesetting" pitchFamily="66" charset="-78"/>
              </a:rPr>
              <a:t>الطواريء</a:t>
            </a:r>
            <a:r>
              <a:rPr lang="ar-DZ" sz="3600" dirty="0" smtClean="0">
                <a:latin typeface="Arabic Typesetting" pitchFamily="66" charset="-78"/>
                <a:cs typeface="Arabic Typesetting" pitchFamily="66" charset="-78"/>
              </a:rPr>
              <a:t> من خلال تقاريرهم </a:t>
            </a:r>
            <a:r>
              <a:rPr lang="ar-DZ" sz="3600" dirty="0" err="1" smtClean="0">
                <a:latin typeface="Arabic Typesetting" pitchFamily="66" charset="-78"/>
                <a:cs typeface="Arabic Typesetting" pitchFamily="66" charset="-78"/>
              </a:rPr>
              <a:t>التحذيرية -؟؟؟</a:t>
            </a:r>
            <a:endParaRPr lang="fr-FR" sz="3600" dirty="0">
              <a:latin typeface="Arabic Typesetting" pitchFamily="66" charset="-78"/>
              <a:cs typeface="Arabic Typesetting" pitchFamily="66" charset="-78"/>
            </a:endParaRPr>
          </a:p>
        </p:txBody>
      </p:sp>
      <p:sp>
        <p:nvSpPr>
          <p:cNvPr id="3" name="ZoneTexte 2"/>
          <p:cNvSpPr txBox="1"/>
          <p:nvPr/>
        </p:nvSpPr>
        <p:spPr>
          <a:xfrm>
            <a:off x="683568" y="3717032"/>
            <a:ext cx="7920880" cy="193899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rtl="1"/>
            <a:r>
              <a:rPr lang="ar-DZ" sz="4000" dirty="0" smtClean="0">
                <a:latin typeface="Arabic Typesetting" pitchFamily="66" charset="-78"/>
                <a:cs typeface="Arabic Typesetting" pitchFamily="66" charset="-78"/>
              </a:rPr>
              <a:t>علينا ايضا ان نتساءل حول موضوعية قرارات المنظمة المتعلقة بالوباء، في الوقت الذي تتلقى فيه المنظمة نفسها المشورة من خبراء يتلقون مرتباتهم من شركات الأدوية؟</a:t>
            </a:r>
            <a:endParaRPr lang="fr-FR" sz="4000" dirty="0">
              <a:latin typeface="Arabic Typesetting" pitchFamily="66" charset="-78"/>
              <a:cs typeface="Arabic Typesetting" pitchFamily="66" charset="-7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748464" cy="1754326"/>
          </a:xfrm>
          <a:prstGeom prst="rect">
            <a:avLst/>
          </a:prstGeom>
          <a:noFill/>
        </p:spPr>
        <p:txBody>
          <a:bodyPr wrap="square" lIns="91440" tIns="45720" rIns="91440" bIns="45720">
            <a:spAutoFit/>
          </a:bodyPr>
          <a:lstStyle/>
          <a:p>
            <a:pPr algn="ctr" rtl="1"/>
            <a:r>
              <a:rPr lang="ar-DZ"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abic Typesetting" pitchFamily="66" charset="-78"/>
                <a:cs typeface="Arabic Typesetting" pitchFamily="66" charset="-78"/>
              </a:rPr>
              <a:t>مدى </a:t>
            </a:r>
            <a:r>
              <a:rPr lang="ar-DZ"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abic Typesetting" pitchFamily="66" charset="-78"/>
                <a:cs typeface="Arabic Typesetting" pitchFamily="66" charset="-78"/>
              </a:rPr>
              <a:t>تاثير</a:t>
            </a:r>
            <a:r>
              <a:rPr lang="ar-DZ"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abic Typesetting" pitchFamily="66" charset="-78"/>
                <a:cs typeface="Arabic Typesetting" pitchFamily="66" charset="-78"/>
              </a:rPr>
              <a:t> القطاع </a:t>
            </a:r>
            <a:r>
              <a:rPr lang="ar-DZ"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abic Typesetting" pitchFamily="66" charset="-78"/>
                <a:cs typeface="Arabic Typesetting" pitchFamily="66" charset="-78"/>
              </a:rPr>
              <a:t>الخاص </a:t>
            </a:r>
            <a:r>
              <a:rPr lang="ar-DZ"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abic Typesetting" pitchFamily="66" charset="-78"/>
                <a:cs typeface="Arabic Typesetting" pitchFamily="66" charset="-78"/>
              </a:rPr>
              <a:t>– الشريك المهم </a:t>
            </a:r>
            <a:r>
              <a:rPr lang="ar-DZ"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abic Typesetting" pitchFamily="66" charset="-78"/>
                <a:cs typeface="Arabic Typesetting" pitchFamily="66" charset="-78"/>
              </a:rPr>
              <a:t> للدول</a:t>
            </a:r>
            <a:r>
              <a:rPr lang="ar-DZ"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abic Typesetting" pitchFamily="66" charset="-78"/>
                <a:cs typeface="Arabic Typesetting" pitchFamily="66" charset="-78"/>
              </a:rPr>
              <a:t>-  في </a:t>
            </a:r>
            <a:r>
              <a:rPr lang="ar-DZ"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abic Typesetting" pitchFamily="66" charset="-78"/>
                <a:cs typeface="Arabic Typesetting" pitchFamily="66" charset="-78"/>
              </a:rPr>
              <a:t> السياسات الصحية الداخلية/ الخارجية</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abic Typesetting" pitchFamily="66" charset="-78"/>
              <a:cs typeface="Arabic Typesetting" pitchFamily="66" charset="-78"/>
            </a:endParaRPr>
          </a:p>
        </p:txBody>
      </p:sp>
      <p:sp>
        <p:nvSpPr>
          <p:cNvPr id="3" name="ZoneTexte 2"/>
          <p:cNvSpPr txBox="1"/>
          <p:nvPr/>
        </p:nvSpPr>
        <p:spPr>
          <a:xfrm>
            <a:off x="395536" y="2025908"/>
            <a:ext cx="8496944" cy="3539430"/>
          </a:xfrm>
          <a:prstGeom prst="rect">
            <a:avLst/>
          </a:prstGeom>
          <a:noFill/>
        </p:spPr>
        <p:txBody>
          <a:bodyPr wrap="square" rtlCol="0">
            <a:spAutoFit/>
          </a:bodyPr>
          <a:lstStyle/>
          <a:p>
            <a:pPr algn="r" rtl="1"/>
            <a:r>
              <a:rPr lang="ar-DZ" sz="2800" dirty="0" smtClean="0">
                <a:cs typeface="+mj-cs"/>
              </a:rPr>
              <a:t>تستطيع الشركات التأثير على مستوى مؤسسات صنع السياسة العامة العالمية من </a:t>
            </a:r>
            <a:r>
              <a:rPr lang="ar-DZ" sz="2800" dirty="0" err="1" smtClean="0">
                <a:cs typeface="+mj-cs"/>
              </a:rPr>
              <a:t>خلال:</a:t>
            </a:r>
            <a:endParaRPr lang="ar-DZ" sz="2800" dirty="0" smtClean="0">
              <a:cs typeface="+mj-cs"/>
            </a:endParaRPr>
          </a:p>
          <a:p>
            <a:pPr algn="r" rtl="1"/>
            <a:r>
              <a:rPr lang="ar-DZ" sz="2800" dirty="0" smtClean="0">
                <a:cs typeface="+mj-cs"/>
              </a:rPr>
              <a:t>تأخير مباشرة بعض الوسائل القانونية الدولية، حيث يتداول أن جمعية</a:t>
            </a:r>
            <a:r>
              <a:rPr lang="fr-FR" sz="2800" dirty="0" smtClean="0"/>
              <a:t> IFPMA - </a:t>
            </a:r>
            <a:endParaRPr lang="ar-DZ" sz="2800" dirty="0" smtClean="0">
              <a:cs typeface="+mj-cs"/>
            </a:endParaRPr>
          </a:p>
          <a:p>
            <a:pPr algn="r" rtl="1"/>
            <a:r>
              <a:rPr lang="ar-DZ" sz="2800" dirty="0" smtClean="0">
                <a:cs typeface="+mj-cs"/>
              </a:rPr>
              <a:t>كانت تقف خلف تأخير انطلاق جهود منظمة الصحة العالمية لوضع مدونة سلوك خاصة بالممارسات التسويقية من خلال الإدعاء أن تنفيذ مدونتها الخاصة يتطلب المزيد من الوقت.</a:t>
            </a:r>
            <a:endParaRPr lang="fr-FR" sz="2800" dirty="0" smtClean="0">
              <a:cs typeface="+mj-cs"/>
            </a:endParaRPr>
          </a:p>
          <a:p>
            <a:pPr algn="r" rtl="1"/>
            <a:r>
              <a:rPr lang="ar-DZ" sz="2800" dirty="0" smtClean="0">
                <a:cs typeface="+mj-cs"/>
              </a:rPr>
              <a:t> </a:t>
            </a:r>
          </a:p>
          <a:p>
            <a:pPr algn="r" rtl="1"/>
            <a:r>
              <a:rPr lang="ar-DZ" sz="2800" dirty="0" smtClean="0">
                <a:cs typeface="+mj-cs"/>
              </a:rPr>
              <a:t>- وقف تبني الوسائل القانونية </a:t>
            </a:r>
            <a:r>
              <a:rPr lang="ar-DZ" sz="2800" dirty="0" err="1" smtClean="0">
                <a:cs typeface="+mj-cs"/>
              </a:rPr>
              <a:t>الدولية.</a:t>
            </a:r>
            <a:r>
              <a:rPr lang="ar-DZ" sz="2800" dirty="0" smtClean="0">
                <a:cs typeface="+mj-cs"/>
              </a:rPr>
              <a:t> حيث كان قطاع صناعة السكر العالمي مثلا، وعن طريق المنظمة العالمية للبحث في قطاع السكّر، والمنظمة الدولية للسكّر، المعارض الأساسي للمبادئ التوجيهية الدولية في </a:t>
            </a:r>
            <a:r>
              <a:rPr lang="ar-DZ" sz="2800" dirty="0" err="1" smtClean="0">
                <a:cs typeface="+mj-cs"/>
              </a:rPr>
              <a:t>مجال.</a:t>
            </a:r>
            <a:r>
              <a:rPr lang="ar-DZ" sz="2800" dirty="0" smtClean="0">
                <a:cs typeface="+mj-cs"/>
              </a:rPr>
              <a:t> الحمية المقترح من قبل منظمة الصحة العالمية سنة 2003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302359"/>
            <a:ext cx="8712968"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ar-DZ" dirty="0" smtClean="0"/>
              <a:t>- </a:t>
            </a:r>
            <a:r>
              <a:rPr lang="ar-DZ" sz="3000" dirty="0" smtClean="0">
                <a:latin typeface="Arabic Typesetting" pitchFamily="66" charset="-78"/>
                <a:cs typeface="Arabic Typesetting" pitchFamily="66" charset="-78"/>
              </a:rPr>
              <a:t>العمل على التشكيك في مصداقية وصحة الوسائل القانونية الدولية، ومثال ذلك أن جمعية صانعي غذاء</a:t>
            </a:r>
          </a:p>
          <a:p>
            <a:pPr algn="r" rtl="1"/>
            <a:r>
              <a:rPr lang="ar-DZ" sz="3000" dirty="0" smtClean="0">
                <a:latin typeface="Arabic Typesetting" pitchFamily="66" charset="-78"/>
                <a:cs typeface="Arabic Typesetting" pitchFamily="66" charset="-78"/>
              </a:rPr>
              <a:t>تدعي أن عددا من </a:t>
            </a:r>
            <a:r>
              <a:rPr lang="ar-DZ" sz="3000" dirty="0" err="1" smtClean="0">
                <a:latin typeface="Arabic Typesetting" pitchFamily="66" charset="-78"/>
                <a:cs typeface="Arabic Typesetting" pitchFamily="66" charset="-78"/>
              </a:rPr>
              <a:t>قرارات </a:t>
            </a:r>
            <a:r>
              <a:rPr lang="ar-DZ" sz="3000" dirty="0" smtClean="0">
                <a:latin typeface="Arabic Typesetting" pitchFamily="66" charset="-78"/>
                <a:cs typeface="Arabic Typesetting" pitchFamily="66" charset="-78"/>
              </a:rPr>
              <a:t>"جمعية الصحة العالمية" الهادفة لتفسير وتحيين </a:t>
            </a:r>
            <a:r>
              <a:rPr lang="ar-DZ" sz="3000" dirty="0" err="1" smtClean="0">
                <a:latin typeface="Arabic Typesetting" pitchFamily="66" charset="-78"/>
                <a:cs typeface="Arabic Typesetting" pitchFamily="66" charset="-78"/>
              </a:rPr>
              <a:t>بنود </a:t>
            </a:r>
            <a:r>
              <a:rPr lang="ar-DZ" sz="3000" dirty="0" smtClean="0">
                <a:latin typeface="Arabic Typesetting" pitchFamily="66" charset="-78"/>
                <a:cs typeface="Arabic Typesetting" pitchFamily="66" charset="-78"/>
              </a:rPr>
              <a:t>"المدونة </a:t>
            </a:r>
            <a:r>
              <a:rPr lang="ar-DZ" sz="3000" dirty="0" err="1" smtClean="0">
                <a:latin typeface="Arabic Typesetting" pitchFamily="66" charset="-78"/>
                <a:cs typeface="Arabic Typesetting" pitchFamily="66" charset="-78"/>
              </a:rPr>
              <a:t>الدولية ((</a:t>
            </a:r>
            <a:r>
              <a:rPr lang="fr-FR" sz="3000" dirty="0" smtClean="0">
                <a:latin typeface="Arabic Typesetting" pitchFamily="66" charset="-78"/>
                <a:cs typeface="Arabic Typesetting" pitchFamily="66" charset="-78"/>
              </a:rPr>
              <a:t>IFM) </a:t>
            </a:r>
            <a:r>
              <a:rPr lang="ar-DZ" sz="3000" dirty="0" smtClean="0">
                <a:latin typeface="Arabic Typesetting" pitchFamily="66" charset="-78"/>
                <a:cs typeface="Arabic Typesetting" pitchFamily="66" charset="-78"/>
              </a:rPr>
              <a:t>الأطفال</a:t>
            </a:r>
          </a:p>
          <a:p>
            <a:pPr algn="r" rtl="1"/>
            <a:r>
              <a:rPr lang="ar-DZ" sz="3000" dirty="0" smtClean="0">
                <a:latin typeface="Arabic Typesetting" pitchFamily="66" charset="-78"/>
                <a:cs typeface="Arabic Typesetting" pitchFamily="66" charset="-78"/>
              </a:rPr>
              <a:t>لتسويق بدائل حليب الأم" لا تتطابق مع البنود الأصلية للمدونة.</a:t>
            </a:r>
          </a:p>
          <a:p>
            <a:pPr algn="r" rtl="1"/>
            <a:r>
              <a:rPr lang="ar-DZ" sz="3000" dirty="0" smtClean="0">
                <a:latin typeface="Arabic Typesetting" pitchFamily="66" charset="-78"/>
                <a:cs typeface="Arabic Typesetting" pitchFamily="66" charset="-78"/>
              </a:rPr>
              <a:t>- ضرب شرعية وقدرة المنظمات الدولية المكلفة بوضع الوسائل القانونية </a:t>
            </a:r>
            <a:r>
              <a:rPr lang="ar-DZ" sz="3000" dirty="0" err="1" smtClean="0">
                <a:latin typeface="Arabic Typesetting" pitchFamily="66" charset="-78"/>
                <a:cs typeface="Arabic Typesetting" pitchFamily="66" charset="-78"/>
              </a:rPr>
              <a:t>الدولية.</a:t>
            </a:r>
            <a:r>
              <a:rPr lang="ar-DZ" sz="3000" dirty="0" smtClean="0">
                <a:latin typeface="Arabic Typesetting" pitchFamily="66" charset="-78"/>
                <a:cs typeface="Arabic Typesetting" pitchFamily="66" charset="-78"/>
              </a:rPr>
              <a:t> وهو السلوك الذي تتبعه</a:t>
            </a:r>
          </a:p>
          <a:p>
            <a:pPr algn="r" rtl="1"/>
            <a:r>
              <a:rPr lang="ar-DZ" sz="3000" dirty="0" smtClean="0">
                <a:latin typeface="Arabic Typesetting" pitchFamily="66" charset="-78"/>
                <a:cs typeface="Arabic Typesetting" pitchFamily="66" charset="-78"/>
              </a:rPr>
              <a:t>شركات التبغ مع منظمة الصحة العالمية تحديدا، حيث تقوم الشركات بتنفيذ خطط بقدرات مالية كبيرة لتحويل</a:t>
            </a:r>
          </a:p>
          <a:p>
            <a:pPr algn="r" rtl="1"/>
            <a:r>
              <a:rPr lang="ar-DZ" sz="3000" dirty="0" smtClean="0">
                <a:latin typeface="Arabic Typesetting" pitchFamily="66" charset="-78"/>
                <a:cs typeface="Arabic Typesetting" pitchFamily="66" charset="-78"/>
              </a:rPr>
              <a:t>اهتمام الجماهير عن مسائل الصحة العامة، وإنقاص ميزانية المنظمة المخصصة للبحوث ووضع السياسات، تحريض</a:t>
            </a:r>
          </a:p>
          <a:p>
            <a:pPr algn="r" rtl="1"/>
            <a:r>
              <a:rPr lang="ar-DZ" sz="3000" dirty="0" smtClean="0">
                <a:latin typeface="Arabic Typesetting" pitchFamily="66" charset="-78"/>
                <a:cs typeface="Arabic Typesetting" pitchFamily="66" charset="-78"/>
              </a:rPr>
              <a:t>وكالات الأمم المتحدة الأخرى ضد المنظمة، وإقناع حكومات الدول النامية أن برنامج منظمة الصحة العالمية</a:t>
            </a:r>
          </a:p>
          <a:p>
            <a:pPr algn="r" rtl="1"/>
            <a:r>
              <a:rPr lang="ar-DZ" sz="3000" dirty="0" smtClean="0">
                <a:latin typeface="Arabic Typesetting" pitchFamily="66" charset="-78"/>
                <a:cs typeface="Arabic Typesetting" pitchFamily="66" charset="-78"/>
              </a:rPr>
              <a:t>لمكافحة التبغ يخدم أجندة الدول الغنية وضد مصالحها، تشويه نتائج الدراسات العلمية المهمة، ومنظمة الصحة</a:t>
            </a:r>
          </a:p>
          <a:p>
            <a:pPr algn="r" rtl="1"/>
            <a:r>
              <a:rPr lang="ar-DZ" sz="3000" dirty="0" smtClean="0">
                <a:latin typeface="Arabic Typesetting" pitchFamily="66" charset="-78"/>
                <a:cs typeface="Arabic Typesetting" pitchFamily="66" charset="-78"/>
              </a:rPr>
              <a:t>العالمية لتشويه سمعتها كمؤسسة.</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340768"/>
            <a:ext cx="7416824"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ar-DZ" sz="3000" dirty="0" smtClean="0">
                <a:latin typeface="Arabic Typesetting" pitchFamily="66" charset="-78"/>
                <a:cs typeface="Arabic Typesetting" pitchFamily="66" charset="-78"/>
              </a:rPr>
              <a:t>- تحدي صلاحيات أجهزة الأمم المتحدة في ميدان وضع المعايير في ميدان محدد مثل جهود قطاع الأغذية</a:t>
            </a:r>
          </a:p>
          <a:p>
            <a:pPr algn="r" rtl="1"/>
            <a:r>
              <a:rPr lang="ar-DZ" sz="3000" dirty="0" smtClean="0">
                <a:latin typeface="Arabic Typesetting" pitchFamily="66" charset="-78"/>
                <a:cs typeface="Arabic Typesetting" pitchFamily="66" charset="-78"/>
              </a:rPr>
              <a:t>لإعاقة قدرة منظمة الصحة العالمية على التعامل مع داء السمنة العالمي من خلال السياسات واللوائح.</a:t>
            </a:r>
          </a:p>
          <a:p>
            <a:pPr algn="r" rtl="1"/>
            <a:r>
              <a:rPr lang="ar-DZ" sz="3000" dirty="0" smtClean="0">
                <a:latin typeface="Arabic Typesetting" pitchFamily="66" charset="-78"/>
                <a:cs typeface="Arabic Typesetting" pitchFamily="66" charset="-78"/>
              </a:rPr>
              <a:t>- محاولة ا لتأثير على برامج المنظمات الدولية المتدخلة في </a:t>
            </a:r>
            <a:r>
              <a:rPr lang="ar-DZ" sz="3000" dirty="0" err="1" smtClean="0">
                <a:latin typeface="Arabic Typesetting" pitchFamily="66" charset="-78"/>
                <a:cs typeface="Arabic Typesetting" pitchFamily="66" charset="-78"/>
              </a:rPr>
              <a:t>حوكمة</a:t>
            </a:r>
            <a:r>
              <a:rPr lang="ar-DZ" sz="3000" dirty="0" smtClean="0">
                <a:latin typeface="Arabic Typesetting" pitchFamily="66" charset="-78"/>
                <a:cs typeface="Arabic Typesetting" pitchFamily="66" charset="-78"/>
              </a:rPr>
              <a:t> الصحة العالمية مثل منظمة الصحة العالمية</a:t>
            </a:r>
          </a:p>
          <a:p>
            <a:pPr algn="r" rtl="1"/>
            <a:r>
              <a:rPr lang="ar-DZ" sz="3000" dirty="0" smtClean="0">
                <a:latin typeface="Arabic Typesetting" pitchFamily="66" charset="-78"/>
                <a:cs typeface="Arabic Typesetting" pitchFamily="66" charset="-78"/>
              </a:rPr>
              <a:t>ا التقنية أيضا لأهميتها الكبيرة في وضع المعايير والمقاييس   ومنظمة التغذية والزراعة، والتأثير على عمل لجانها التقنية </a:t>
            </a:r>
            <a:r>
              <a:rPr lang="ar-DZ" sz="3000" dirty="0" err="1" smtClean="0">
                <a:latin typeface="Arabic Typesetting" pitchFamily="66" charset="-78"/>
                <a:cs typeface="Arabic Typesetting" pitchFamily="66" charset="-78"/>
              </a:rPr>
              <a:t>لاهميتها</a:t>
            </a:r>
            <a:r>
              <a:rPr lang="ar-DZ" sz="3000" dirty="0" smtClean="0">
                <a:latin typeface="Arabic Typesetting" pitchFamily="66" charset="-78"/>
                <a:cs typeface="Arabic Typesetting" pitchFamily="66" charset="-78"/>
              </a:rPr>
              <a:t> في وضع </a:t>
            </a:r>
            <a:r>
              <a:rPr lang="ar-DZ" sz="3000" dirty="0" err="1" smtClean="0">
                <a:latin typeface="Arabic Typesetting" pitchFamily="66" charset="-78"/>
                <a:cs typeface="Arabic Typesetting" pitchFamily="66" charset="-78"/>
              </a:rPr>
              <a:t>المغايير</a:t>
            </a:r>
            <a:r>
              <a:rPr lang="ar-DZ" sz="3000" dirty="0" smtClean="0">
                <a:latin typeface="Arabic Typesetting" pitchFamily="66" charset="-78"/>
                <a:cs typeface="Arabic Typesetting" pitchFamily="66" charset="-78"/>
              </a:rPr>
              <a:t> والمقاييس العالمية.</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043608" y="1412776"/>
            <a:ext cx="7128792" cy="302433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4" name="Rectangle 3"/>
          <p:cNvSpPr/>
          <p:nvPr/>
        </p:nvSpPr>
        <p:spPr>
          <a:xfrm>
            <a:off x="2290606" y="2132856"/>
            <a:ext cx="4807727" cy="156966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9600" b="1" cap="none" spc="0" dirty="0" smtClean="0">
                <a:ln/>
                <a:solidFill>
                  <a:schemeClr val="accent3"/>
                </a:solidFill>
                <a:effectLst/>
                <a:latin typeface="Arabic Typesetting" pitchFamily="66" charset="-78"/>
                <a:cs typeface="Arabic Typesetting" pitchFamily="66" charset="-78"/>
              </a:rPr>
              <a:t>المحددات الخارجية</a:t>
            </a:r>
            <a:endParaRPr lang="fr-FR" sz="9600" b="1" cap="none" spc="0" dirty="0">
              <a:ln/>
              <a:solidFill>
                <a:schemeClr val="accent3"/>
              </a:solidFill>
              <a:effectLst/>
              <a:latin typeface="Arabic Typesetting" pitchFamily="66" charset="-78"/>
              <a:cs typeface="Arabic Typesetting" pitchFamily="66" charset="-7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48680"/>
            <a:ext cx="8964488" cy="830997"/>
          </a:xfrm>
          <a:prstGeom prst="rect">
            <a:avLst/>
          </a:prstGeom>
        </p:spPr>
        <p:txBody>
          <a:bodyPr wrap="square">
            <a:spAutoFit/>
          </a:bodyPr>
          <a:lstStyle/>
          <a:p>
            <a:r>
              <a:rPr lang="ar-IQ" sz="4800" b="1" dirty="0" smtClean="0">
                <a:solidFill>
                  <a:srgbClr val="FF0000"/>
                </a:solidFill>
                <a:latin typeface="Arabic Typesetting" pitchFamily="66" charset="-78"/>
                <a:cs typeface="Arabic Typesetting" pitchFamily="66" charset="-78"/>
              </a:rPr>
              <a:t>التغيرات الدولية وتأثيرها على السياسية الخارجية </a:t>
            </a:r>
            <a:r>
              <a:rPr lang="ar-DZ" sz="4800" b="1" dirty="0" smtClean="0">
                <a:solidFill>
                  <a:srgbClr val="FF0000"/>
                </a:solidFill>
                <a:latin typeface="Arabic Typesetting" pitchFamily="66" charset="-78"/>
                <a:cs typeface="Arabic Typesetting" pitchFamily="66" charset="-78"/>
              </a:rPr>
              <a:t> للدول الكبرى</a:t>
            </a:r>
            <a:endParaRPr lang="fr-FR" sz="4800" dirty="0">
              <a:solidFill>
                <a:srgbClr val="FF0000"/>
              </a:solidFill>
              <a:latin typeface="Arabic Typesetting" pitchFamily="66" charset="-78"/>
              <a:cs typeface="Arabic Typesetting" pitchFamily="66" charset="-78"/>
            </a:endParaRPr>
          </a:p>
        </p:txBody>
      </p:sp>
      <p:sp>
        <p:nvSpPr>
          <p:cNvPr id="4097" name="Rectangle 1"/>
          <p:cNvSpPr>
            <a:spLocks noChangeArrowheads="1"/>
          </p:cNvSpPr>
          <p:nvPr/>
        </p:nvSpPr>
        <p:spPr bwMode="auto">
          <a:xfrm>
            <a:off x="899592" y="1988840"/>
            <a:ext cx="777686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شهد العقد الأخير من القرن العشرين تحولات جذرية على  صعيد العلاقات الدولية تجسدت بتغيرات عديدة  منها انهيار نظام الثنائية القطبية المرتكز على توازن القوى والردع النووي </a:t>
            </a:r>
            <a:r>
              <a:rPr kumimoji="0" lang="ar-IQ" sz="32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المتبادل .</a:t>
            </a: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ومنها انهيار ازدواجية خيار التطور الاجتماعي </a:t>
            </a:r>
            <a:r>
              <a:rPr kumimoji="0" lang="ar-IQ" sz="32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رأسمالي </a:t>
            </a: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اشتراكي وما نتج عنه من انحسار التنمية الوطنية </a:t>
            </a:r>
            <a:r>
              <a:rPr kumimoji="0" lang="ar-IQ" sz="32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المتمحورة</a:t>
            </a: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على </a:t>
            </a:r>
            <a:r>
              <a:rPr kumimoji="0" lang="ar-IQ" sz="32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الذات .</a:t>
            </a: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ومنها اختلال دور الدولة ومواقعها  في السياسية </a:t>
            </a:r>
            <a:r>
              <a:rPr kumimoji="0" lang="ar-IQ" sz="32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الخارجية .</a:t>
            </a:r>
            <a:endParaRPr kumimoji="0" lang="fr-FR" sz="3200" b="0"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ان </a:t>
            </a:r>
            <a:r>
              <a:rPr kumimoji="0" lang="ar-IQ" sz="32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تبدلات</a:t>
            </a: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العلاقات الدولية أفضت الى تغيرات في طبيعة ومحتوى السياسة الدولية التي يمكن رصدها من خلال الموضوعات </a:t>
            </a:r>
            <a:r>
              <a:rPr kumimoji="0" lang="ar-IQ" sz="32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التالية </a:t>
            </a: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ـ</a:t>
            </a:r>
            <a:endParaRPr kumimoji="0" lang="ar-IQ" sz="3200" b="0" i="0" u="none" strike="noStrike" cap="none" normalizeH="0" baseline="0" dirty="0" smtClean="0">
              <a:ln>
                <a:noFill/>
              </a:ln>
              <a:solidFill>
                <a:schemeClr val="tx1"/>
              </a:solidFill>
              <a:effectLst/>
              <a:latin typeface="Arabic Typesetting" pitchFamily="66" charset="-78"/>
              <a:cs typeface="Arabic Typesetting" pitchFamily="66" charset="-7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937619"/>
            <a:ext cx="8064896" cy="51706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30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ان وحدة العالم وترابط مستويات أسواقه </a:t>
            </a:r>
            <a:r>
              <a:rPr kumimoji="0" lang="ar-IQ" sz="30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الوطنية </a:t>
            </a:r>
            <a:r>
              <a:rPr kumimoji="0" lang="ar-IQ" sz="30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a:t>
            </a:r>
            <a:r>
              <a:rPr kumimoji="0" lang="ar-IQ" sz="30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الإقليمية </a:t>
            </a:r>
            <a:r>
              <a:rPr kumimoji="0" lang="ar-IQ" sz="30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الدولية على قاعدة رأسمالية  فضلاً عن تحول مراكز الهيمنة الدولية من الصيغة الوطنية الى التكتلات الاقتصادية أحدث تغييرا جوهريا في سياسة الدول الكبرى استناداً الى كثرة من المحددات التي أجدها </a:t>
            </a:r>
            <a:r>
              <a:rPr kumimoji="0" lang="ar-IQ" sz="30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في  </a:t>
            </a:r>
            <a:r>
              <a:rPr kumimoji="0" lang="ar-IQ" sz="30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ـ</a:t>
            </a:r>
            <a:endParaRPr kumimoji="0" lang="fr-FR" sz="3000" b="0"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30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1 </a:t>
            </a:r>
            <a:r>
              <a:rPr kumimoji="0" lang="ar-IQ" sz="30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ـ فرض بناء التكتلات الاقتصادية واقعاً </a:t>
            </a:r>
            <a:r>
              <a:rPr kumimoji="0" lang="ar-IQ" sz="30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قانونيا </a:t>
            </a:r>
            <a:r>
              <a:rPr kumimoji="0" lang="ar-IQ" sz="30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a:t>
            </a:r>
            <a:r>
              <a:rPr kumimoji="0" lang="ar-IQ" sz="30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سياسياً </a:t>
            </a:r>
            <a:r>
              <a:rPr kumimoji="0" lang="ar-IQ" sz="30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اقتصادياً يتمثل بظهور الشركات الدولية على مسرح السياسية الدولية ما نتج عن ذلك من وضع تلك المصالح على جدول أعمال السياسية الخارجية للدول </a:t>
            </a:r>
            <a:r>
              <a:rPr kumimoji="0" lang="ar-IQ" sz="30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الكبرى.</a:t>
            </a:r>
            <a:r>
              <a:rPr kumimoji="0" lang="ar-IQ" sz="30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وبهذا المسار نشير الى أن ترابط مصالح الشركات الاحتكارية مع الدولة ليس </a:t>
            </a:r>
            <a:r>
              <a:rPr kumimoji="0" lang="ar-IQ" sz="30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بالشئ</a:t>
            </a:r>
            <a:r>
              <a:rPr kumimoji="0" lang="ar-IQ" sz="30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الجديد إلا ان الجديد في الطور </a:t>
            </a:r>
            <a:r>
              <a:rPr kumimoji="0" lang="ar-IQ" sz="30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المعولم</a:t>
            </a:r>
            <a:r>
              <a:rPr kumimoji="0" lang="ar-IQ" sz="30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أن دفاع المراكز الكبرى عن مصالح الشركات الاحتكارية انتقل من شكل الدفاع الوطني عنها الى صيغة التنسيق المشترك بين مراكز الهيمنة الدولية بهدف بناء سياسة خارجية </a:t>
            </a:r>
            <a:r>
              <a:rPr kumimoji="0" lang="ar-IQ" sz="30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ودفاعية </a:t>
            </a:r>
            <a:r>
              <a:rPr kumimoji="0" lang="ar-IQ" sz="30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a:t>
            </a:r>
            <a:r>
              <a:rPr kumimoji="0" lang="ar-IQ" sz="30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موحدة ) .</a:t>
            </a:r>
            <a:r>
              <a:rPr kumimoji="0" lang="ar-IQ" sz="30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بكلام آخر ان السياسية الخارجية لم تعد تبنى على مستوى دولة كبرى واحدة بل يجري بناء توجهاتها الأساسية من عدة دول متحالفة على أسس </a:t>
            </a:r>
            <a:r>
              <a:rPr kumimoji="0" lang="ar-IQ" sz="30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استراتيجية  </a:t>
            </a:r>
            <a:r>
              <a:rPr kumimoji="0" lang="ar-IQ" sz="28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 .</a:t>
            </a:r>
            <a:endParaRPr kumimoji="0" lang="fr-FR" sz="2800" b="0" i="0" u="none" strike="noStrike" cap="none" normalizeH="0" baseline="0" dirty="0" smtClean="0">
              <a:ln>
                <a:noFill/>
              </a:ln>
              <a:solidFill>
                <a:schemeClr val="tx1"/>
              </a:solidFill>
              <a:effectLst/>
              <a:latin typeface="Arabic Typesetting" pitchFamily="66" charset="-78"/>
              <a:cs typeface="Arabic Typesetting" pitchFamily="66"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340768"/>
            <a:ext cx="8208912"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r" rtl="1" eaLnBrk="0" fontAlgn="base" hangingPunct="0">
              <a:spcBef>
                <a:spcPct val="0"/>
              </a:spcBef>
              <a:spcAft>
                <a:spcPct val="0"/>
              </a:spcAft>
            </a:pPr>
            <a:r>
              <a:rPr lang="ar-IQ" sz="4000" dirty="0" err="1" smtClean="0">
                <a:solidFill>
                  <a:srgbClr val="000000"/>
                </a:solidFill>
                <a:latin typeface="Arabic Typesetting" pitchFamily="66" charset="-78"/>
                <a:ea typeface="Times New Roman" pitchFamily="18" charset="0"/>
                <a:cs typeface="Arabic Typesetting" pitchFamily="66" charset="-78"/>
              </a:rPr>
              <a:t>2 </a:t>
            </a:r>
            <a:r>
              <a:rPr lang="ar-IQ" sz="4000" dirty="0" smtClean="0">
                <a:solidFill>
                  <a:srgbClr val="000000"/>
                </a:solidFill>
                <a:latin typeface="Arabic Typesetting" pitchFamily="66" charset="-78"/>
                <a:ea typeface="Times New Roman" pitchFamily="18" charset="0"/>
                <a:cs typeface="Arabic Typesetting" pitchFamily="66" charset="-78"/>
              </a:rPr>
              <a:t>: ـ  تحول التنافس بين الدول الكبرى لاقتسام النفوذ والهيمنة الذي  اتسم </a:t>
            </a:r>
            <a:r>
              <a:rPr lang="ar-IQ" sz="4000" dirty="0" err="1" smtClean="0">
                <a:solidFill>
                  <a:srgbClr val="000000"/>
                </a:solidFill>
                <a:latin typeface="Arabic Typesetting" pitchFamily="66" charset="-78"/>
                <a:ea typeface="Times New Roman" pitchFamily="18" charset="0"/>
                <a:cs typeface="Arabic Typesetting" pitchFamily="66" charset="-78"/>
              </a:rPr>
              <a:t>به</a:t>
            </a:r>
            <a:r>
              <a:rPr lang="ar-IQ" sz="4000" dirty="0" smtClean="0">
                <a:solidFill>
                  <a:srgbClr val="000000"/>
                </a:solidFill>
                <a:latin typeface="Arabic Typesetting" pitchFamily="66" charset="-78"/>
                <a:ea typeface="Times New Roman" pitchFamily="18" charset="0"/>
                <a:cs typeface="Arabic Typesetting" pitchFamily="66" charset="-78"/>
              </a:rPr>
              <a:t> الطوران الأول والثاني من التوسع الرأسمالي الى منافسة بين التكتلات الاقتصادية في الطور </a:t>
            </a:r>
            <a:r>
              <a:rPr lang="ar-IQ" sz="4000" dirty="0" err="1" smtClean="0">
                <a:solidFill>
                  <a:srgbClr val="000000"/>
                </a:solidFill>
                <a:latin typeface="Arabic Typesetting" pitchFamily="66" charset="-78"/>
                <a:ea typeface="Times New Roman" pitchFamily="18" charset="0"/>
                <a:cs typeface="Arabic Typesetting" pitchFamily="66" charset="-78"/>
              </a:rPr>
              <a:t>المعولم</a:t>
            </a:r>
            <a:r>
              <a:rPr lang="ar-IQ" sz="4000" dirty="0" smtClean="0">
                <a:solidFill>
                  <a:srgbClr val="000000"/>
                </a:solidFill>
                <a:latin typeface="Arabic Typesetting" pitchFamily="66" charset="-78"/>
                <a:ea typeface="Times New Roman" pitchFamily="18" charset="0"/>
                <a:cs typeface="Arabic Typesetting" pitchFamily="66" charset="-78"/>
              </a:rPr>
              <a:t> وما يعنيه ذلك من إمكانية تحول المنافسة بين التكتلات الاقتصادية الى منافسة بين القارات الثلاث الكبرى امريكا ودول </a:t>
            </a:r>
            <a:r>
              <a:rPr lang="ar-IQ" sz="4000" dirty="0" err="1" smtClean="0">
                <a:solidFill>
                  <a:srgbClr val="000000"/>
                </a:solidFill>
                <a:latin typeface="Arabic Typesetting" pitchFamily="66" charset="-78"/>
                <a:ea typeface="Times New Roman" pitchFamily="18" charset="0"/>
                <a:cs typeface="Arabic Typesetting" pitchFamily="66" charset="-78"/>
              </a:rPr>
              <a:t>النافتا</a:t>
            </a:r>
            <a:r>
              <a:rPr lang="ar-IQ" sz="4000" dirty="0" smtClean="0">
                <a:solidFill>
                  <a:srgbClr val="000000"/>
                </a:solidFill>
                <a:latin typeface="Arabic Typesetting" pitchFamily="66" charset="-78"/>
                <a:ea typeface="Times New Roman" pitchFamily="18" charset="0"/>
                <a:cs typeface="Arabic Typesetting" pitchFamily="66" charset="-78"/>
              </a:rPr>
              <a:t> والاتحاد  الأوربي وتكتلات أسيا </a:t>
            </a:r>
            <a:r>
              <a:rPr lang="ar-IQ" sz="4000" dirty="0" err="1" smtClean="0">
                <a:solidFill>
                  <a:srgbClr val="000000"/>
                </a:solidFill>
                <a:latin typeface="Arabic Typesetting" pitchFamily="66" charset="-78"/>
                <a:ea typeface="Times New Roman" pitchFamily="18" charset="0"/>
                <a:cs typeface="Arabic Typesetting" pitchFamily="66" charset="-78"/>
              </a:rPr>
              <a:t>الاقتصادية .</a:t>
            </a:r>
            <a:endParaRPr lang="ar-IQ" sz="4000" dirty="0" smtClean="0">
              <a:latin typeface="Arabic Typesetting" pitchFamily="66" charset="-78"/>
              <a:cs typeface="Arabic Typesetting" pitchFamily="66"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467544" y="2348880"/>
            <a:ext cx="8496944" cy="41044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r" rtl="1"/>
            <a:r>
              <a:rPr lang="ar-DZ" sz="3600" dirty="0" smtClean="0">
                <a:solidFill>
                  <a:schemeClr val="tx1"/>
                </a:solidFill>
                <a:latin typeface="Arabic Typesetting" pitchFamily="66" charset="-78"/>
                <a:cs typeface="Arabic Typesetting" pitchFamily="66" charset="-78"/>
              </a:rPr>
              <a:t>يُعتبر جهاز المخابرات أهم جهاز في الدولة حيث تعمل مثل تلك الأجهزة على جمع المعلومات ثم تحليلها واستغلالها لحماية بلدانها أو زعزعة استقرار الدول الأخرى أو في تطبيق القانون، وحماية الأمن القومي، بالإضافة إلى المساعدة في رسم السياسة الخارجية للبلاد.</a:t>
            </a:r>
          </a:p>
          <a:p>
            <a:pPr algn="r" rtl="1"/>
            <a:r>
              <a:rPr lang="ar-DZ" sz="3600" dirty="0" smtClean="0">
                <a:solidFill>
                  <a:schemeClr val="tx1"/>
                </a:solidFill>
                <a:latin typeface="Arabic Typesetting" pitchFamily="66" charset="-78"/>
                <a:cs typeface="Arabic Typesetting" pitchFamily="66" charset="-78"/>
              </a:rPr>
              <a:t>وتستخدم أجهزة المخابرات أساليب شرعية وغير شرعية في سبيل جمع بعض المعلومات أو تنفيذ المهمّات الخارجية حيث تعتمد على أشخاص يخضعون لتدريبات عالية.</a:t>
            </a:r>
            <a:endParaRPr lang="ar-DZ" sz="3600" dirty="0">
              <a:solidFill>
                <a:schemeClr val="tx1"/>
              </a:solidFill>
              <a:latin typeface="Arabic Typesetting" pitchFamily="66" charset="-78"/>
              <a:cs typeface="Arabic Typesetting" pitchFamily="66" charset="-78"/>
            </a:endParaRPr>
          </a:p>
        </p:txBody>
      </p:sp>
      <p:sp>
        <p:nvSpPr>
          <p:cNvPr id="3" name="Rectangle avec flèche vers le bas 2"/>
          <p:cNvSpPr/>
          <p:nvPr/>
        </p:nvSpPr>
        <p:spPr>
          <a:xfrm>
            <a:off x="2267744" y="476672"/>
            <a:ext cx="5400600" cy="1872208"/>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4" name="ZoneTexte 3"/>
          <p:cNvSpPr txBox="1"/>
          <p:nvPr/>
        </p:nvSpPr>
        <p:spPr>
          <a:xfrm>
            <a:off x="2915816" y="620688"/>
            <a:ext cx="5328592" cy="830997"/>
          </a:xfrm>
          <a:prstGeom prst="rect">
            <a:avLst/>
          </a:prstGeom>
          <a:noFill/>
        </p:spPr>
        <p:txBody>
          <a:bodyPr wrap="square" rtlCol="0">
            <a:spAutoFit/>
          </a:bodyPr>
          <a:lstStyle/>
          <a:p>
            <a:r>
              <a:rPr lang="ar-SA" sz="4800" b="1" dirty="0" smtClean="0">
                <a:latin typeface="Arabic Typesetting" pitchFamily="66" charset="-78"/>
                <a:cs typeface="Arabic Typesetting" pitchFamily="66" charset="-78"/>
              </a:rPr>
              <a:t>المؤسسات </a:t>
            </a:r>
            <a:r>
              <a:rPr lang="ar-SA" sz="4800" b="1" dirty="0" err="1" smtClean="0">
                <a:latin typeface="Arabic Typesetting" pitchFamily="66" charset="-78"/>
                <a:cs typeface="Arabic Typesetting" pitchFamily="66" charset="-78"/>
              </a:rPr>
              <a:t>الاستخباراتية</a:t>
            </a:r>
            <a:r>
              <a:rPr lang="ar-SA" sz="4800" dirty="0" smtClean="0">
                <a:latin typeface="Arabic Typesetting" pitchFamily="66" charset="-78"/>
                <a:cs typeface="Arabic Typesetting" pitchFamily="66" charset="-78"/>
              </a:rPr>
              <a:t> </a:t>
            </a:r>
            <a:endParaRPr lang="fr-FR" sz="4800" dirty="0">
              <a:latin typeface="Arabic Typesetting" pitchFamily="66" charset="-78"/>
              <a:cs typeface="Arabic Typesetting" pitchFamily="66" charset="-7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251520" y="682285"/>
            <a:ext cx="8496944" cy="501675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ان المنافسة القارية بين التكتلات الاقتصادية تستند الى وفرة الامكانات </a:t>
            </a:r>
            <a:r>
              <a:rPr kumimoji="0" lang="ar-IQ" sz="32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الاقتصادية </a:t>
            </a: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a:t>
            </a:r>
            <a:r>
              <a:rPr kumimoji="0" lang="ar-IQ" sz="32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البشرية </a:t>
            </a: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والثروات الوطنية فضلا عن المدخرات المالية التي تمتلكها الدول الآسيوية الناهضة الامر الذي دفع بعض المحللين الى وصف هذا </a:t>
            </a:r>
            <a:r>
              <a:rPr kumimoji="0" lang="ar-IQ" sz="32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العصر </a:t>
            </a: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بربيع </a:t>
            </a:r>
            <a:r>
              <a:rPr kumimoji="0" lang="ar-IQ" sz="32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أسيا ) .</a:t>
            </a:r>
            <a:endParaRPr kumimoji="0" lang="fr-FR" sz="3200" b="0"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32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3 </a:t>
            </a: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ـ يفضي تنوع وتعدد التكتلات الاقتصادية الى ظهور مراكز دولية جديدة تسعى الى </a:t>
            </a:r>
            <a:r>
              <a:rPr kumimoji="0" lang="ar-IQ" sz="32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تفعيل</a:t>
            </a: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مساهمتها  في السياسية الدولية الأمر الذي يشترط انتقال العلاقات الدولية من هيمنة طرف دولي واحد الى علاقات متعددة الأقطاب وما ينتجه ذلك من بناء شرعية دولية جديدة مضمونها توازن المصالح الاستراتيجية للدول </a:t>
            </a:r>
            <a:r>
              <a:rPr kumimoji="0" lang="ar-IQ" sz="3200" b="0" i="0" u="none" strike="noStrike" cap="none" normalizeH="0" baseline="0" dirty="0" err="1" smtClean="0">
                <a:ln>
                  <a:noFill/>
                </a:ln>
                <a:solidFill>
                  <a:srgbClr val="000000"/>
                </a:solidFill>
                <a:effectLst/>
                <a:latin typeface="Arabic Typesetting" pitchFamily="66" charset="-78"/>
                <a:ea typeface="Times New Roman" pitchFamily="18" charset="0"/>
                <a:cs typeface="Arabic Typesetting" pitchFamily="66" charset="-78"/>
              </a:rPr>
              <a:t>الكبرى .</a:t>
            </a:r>
            <a:endParaRPr kumimoji="0" lang="fr-FR" sz="3200" b="0"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ان انتقال</a:t>
            </a:r>
            <a:r>
              <a:rPr kumimoji="0" lang="fr-FR"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 </a:t>
            </a:r>
            <a:r>
              <a:rPr kumimoji="0" lang="ar-IQ" sz="3200" b="0" i="0" u="none" strike="noStrike" cap="none" normalizeH="0" baseline="0" dirty="0" smtClean="0">
                <a:ln>
                  <a:noFill/>
                </a:ln>
                <a:solidFill>
                  <a:srgbClr val="000000"/>
                </a:solidFill>
                <a:effectLst/>
                <a:latin typeface="Arabic Typesetting" pitchFamily="66" charset="-78"/>
                <a:ea typeface="Times New Roman" pitchFamily="18" charset="0"/>
                <a:cs typeface="Arabic Typesetting" pitchFamily="66" charset="-78"/>
              </a:rPr>
              <a:t>العلاقات الدولية  الى التعددية  القطبية  سيدفع السياسة الخارجية للدول الكبرى اعتماد سياسة التشاور والتعاون وعدم الانفراد باتخاذ القرارات الدولية المرتكزة على مصلحة الطرف الأقوى.</a:t>
            </a:r>
            <a:endParaRPr kumimoji="0" lang="ar-IQ" sz="3200" b="0" i="0" u="none" strike="noStrike" cap="none" normalizeH="0" baseline="0" dirty="0" smtClean="0">
              <a:ln>
                <a:noFill/>
              </a:ln>
              <a:solidFill>
                <a:schemeClr val="tx1"/>
              </a:solidFill>
              <a:effectLst/>
              <a:latin typeface="Arabic Typesetting" pitchFamily="66" charset="-78"/>
              <a:cs typeface="Arabic Typesetting" pitchFamily="66"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Hinfo\Pictures\Nouveau dossier\ProtectiveIntel_LocationMonitoring.png"/>
          <p:cNvPicPr>
            <a:picLocks noChangeAspect="1" noChangeArrowheads="1"/>
          </p:cNvPicPr>
          <p:nvPr/>
        </p:nvPicPr>
        <p:blipFill>
          <a:blip r:embed="rId2" cstate="print"/>
          <a:srcRect/>
          <a:stretch>
            <a:fillRect/>
          </a:stretch>
        </p:blipFill>
        <p:spPr bwMode="auto">
          <a:xfrm>
            <a:off x="0" y="764704"/>
            <a:ext cx="9144000" cy="609329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vec flèche vers le bas 1"/>
          <p:cNvSpPr/>
          <p:nvPr/>
        </p:nvSpPr>
        <p:spPr>
          <a:xfrm>
            <a:off x="1115616" y="1412776"/>
            <a:ext cx="7272808" cy="4968552"/>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4000" b="1" dirty="0" smtClean="0">
                <a:latin typeface="Arabic Typesetting" pitchFamily="66" charset="-78"/>
                <a:cs typeface="Arabic Typesetting" pitchFamily="66" charset="-78"/>
              </a:rPr>
              <a:t>نسمع كثيرًا عن جهاز المخابرات </a:t>
            </a:r>
            <a:r>
              <a:rPr lang="ar-DZ" sz="4000" b="1" dirty="0" err="1" smtClean="0">
                <a:latin typeface="Arabic Typesetting" pitchFamily="66" charset="-78"/>
                <a:cs typeface="Arabic Typesetting" pitchFamily="66" charset="-78"/>
              </a:rPr>
              <a:t>الأمريكية </a:t>
            </a:r>
            <a:r>
              <a:rPr lang="ar-DZ" sz="4000" b="1" dirty="0" smtClean="0">
                <a:latin typeface="Arabic Typesetting" pitchFamily="66" charset="-78"/>
                <a:cs typeface="Arabic Typesetting" pitchFamily="66" charset="-78"/>
              </a:rPr>
              <a:t>(</a:t>
            </a:r>
            <a:r>
              <a:rPr lang="ar-DZ" sz="4000" b="1" dirty="0" err="1" smtClean="0">
                <a:latin typeface="Arabic Typesetting" pitchFamily="66" charset="-78"/>
                <a:cs typeface="Arabic Typesetting" pitchFamily="66" charset="-78"/>
              </a:rPr>
              <a:t>السي</a:t>
            </a:r>
            <a:r>
              <a:rPr lang="ar-DZ" sz="4000" b="1" dirty="0" smtClean="0">
                <a:latin typeface="Arabic Typesetting" pitchFamily="66" charset="-78"/>
                <a:cs typeface="Arabic Typesetting" pitchFamily="66" charset="-78"/>
              </a:rPr>
              <a:t> آي إيه) كأقوى جهاز في العالم، لكن هناك أجهزة استخبارات لا تقل قوة وأهمية عنها، نستعرض 10 منها.</a:t>
            </a:r>
            <a:endParaRPr lang="ar-DZ" sz="4000" b="1" dirty="0">
              <a:latin typeface="Arabic Typesetting" pitchFamily="66" charset="-78"/>
              <a:cs typeface="Arabic Typesetting" pitchFamily="66"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وزارة الأمن العام"/>
          <p:cNvPicPr>
            <a:picLocks noChangeAspect="1" noChangeArrowheads="1"/>
          </p:cNvPicPr>
          <p:nvPr/>
        </p:nvPicPr>
        <p:blipFill>
          <a:blip r:embed="rId2" cstate="print"/>
          <a:srcRect/>
          <a:stretch>
            <a:fillRect/>
          </a:stretch>
        </p:blipFill>
        <p:spPr bwMode="auto">
          <a:xfrm>
            <a:off x="1043608" y="260648"/>
            <a:ext cx="6984776" cy="61926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836712"/>
            <a:ext cx="8208912" cy="49685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ar-DZ" sz="4000" b="1" dirty="0" smtClean="0">
                <a:latin typeface="Arabic Typesetting" pitchFamily="66" charset="-78"/>
                <a:cs typeface="Arabic Typesetting" pitchFamily="66" charset="-78"/>
              </a:rPr>
              <a:t>وزارة أمن الدولة </a:t>
            </a:r>
            <a:r>
              <a:rPr lang="ar-DZ" sz="4000" b="1" dirty="0" err="1" smtClean="0">
                <a:latin typeface="Arabic Typesetting" pitchFamily="66" charset="-78"/>
                <a:cs typeface="Arabic Typesetting" pitchFamily="66" charset="-78"/>
              </a:rPr>
              <a:t>الصينية (</a:t>
            </a:r>
            <a:r>
              <a:rPr lang="fr-FR" sz="4000" b="1" dirty="0" smtClean="0">
                <a:latin typeface="Arabic Typesetting" pitchFamily="66" charset="-78"/>
                <a:cs typeface="Arabic Typesetting" pitchFamily="66" charset="-78"/>
              </a:rPr>
              <a:t>MSS) </a:t>
            </a:r>
            <a:r>
              <a:rPr lang="ar-DZ" sz="4000" b="1" dirty="0" smtClean="0">
                <a:latin typeface="Arabic Typesetting" pitchFamily="66" charset="-78"/>
                <a:cs typeface="Arabic Typesetting" pitchFamily="66" charset="-78"/>
              </a:rPr>
              <a:t>الصين</a:t>
            </a:r>
            <a:r>
              <a:rPr lang="ar-DZ" sz="4000" b="1" dirty="0" smtClean="0">
                <a:hlinkClick r:id="rId2"/>
              </a:rPr>
              <a:t/>
            </a:r>
            <a:br>
              <a:rPr lang="ar-DZ" sz="4000" b="1" dirty="0" smtClean="0">
                <a:hlinkClick r:id="rId2"/>
              </a:rPr>
            </a:br>
            <a:r>
              <a:rPr lang="ar-DZ" sz="4000" b="1" dirty="0" smtClean="0">
                <a:latin typeface="Arabic Typesetting" pitchFamily="66" charset="-78"/>
                <a:cs typeface="Arabic Typesetting" pitchFamily="66" charset="-78"/>
              </a:rPr>
              <a:t>إدارة وزارة الأمن العام مسئولة عن توجيه وكالة الاستخبارات الصينية، المعروفة </a:t>
            </a:r>
            <a:r>
              <a:rPr lang="ar-DZ" sz="4000" b="1" dirty="0" err="1" smtClean="0">
                <a:latin typeface="Arabic Typesetting" pitchFamily="66" charset="-78"/>
                <a:cs typeface="Arabic Typesetting" pitchFamily="66" charset="-78"/>
              </a:rPr>
              <a:t>باسم </a:t>
            </a:r>
            <a:r>
              <a:rPr lang="ar-DZ" sz="4000" b="1" dirty="0" smtClean="0">
                <a:latin typeface="Arabic Typesetting" pitchFamily="66" charset="-78"/>
                <a:cs typeface="Arabic Typesetting" pitchFamily="66" charset="-78"/>
              </a:rPr>
              <a:t>“وزارة أمن الدولة”، والتي تعد أحد أفضل وكالات الاستخبارات في </a:t>
            </a:r>
            <a:r>
              <a:rPr lang="ar-DZ" sz="4000" b="1" dirty="0" err="1" smtClean="0">
                <a:latin typeface="Arabic Typesetting" pitchFamily="66" charset="-78"/>
                <a:cs typeface="Arabic Typesetting" pitchFamily="66" charset="-78"/>
              </a:rPr>
              <a:t>العالم.</a:t>
            </a:r>
            <a:r>
              <a:rPr lang="ar-DZ" sz="4000" b="1" dirty="0" smtClean="0">
                <a:latin typeface="Arabic Typesetting" pitchFamily="66" charset="-78"/>
                <a:cs typeface="Arabic Typesetting" pitchFamily="66" charset="-78"/>
              </a:rPr>
              <a:t> تعمل على جمع المعلومات اللازمة للحفاظ على أمن البلاد </a:t>
            </a:r>
            <a:r>
              <a:rPr lang="ar-DZ" sz="4000" b="1" dirty="0" err="1" smtClean="0">
                <a:latin typeface="Arabic Typesetting" pitchFamily="66" charset="-78"/>
                <a:cs typeface="Arabic Typesetting" pitchFamily="66" charset="-78"/>
              </a:rPr>
              <a:t>واستقرارها.</a:t>
            </a:r>
            <a:r>
              <a:rPr lang="ar-DZ" sz="4000" b="1" dirty="0" smtClean="0">
                <a:latin typeface="Arabic Typesetting" pitchFamily="66" charset="-78"/>
                <a:cs typeface="Arabic Typesetting" pitchFamily="66" charset="-78"/>
              </a:rPr>
              <a:t> هدفها الأساسي مكافحة التجسس، وكذلك ملاحقة أعداء الحزب الشيوعي الحاكم وإقصائهم</a:t>
            </a:r>
            <a:endParaRPr lang="ar-DZ" sz="4000" b="1" dirty="0">
              <a:latin typeface="Arabic Typesetting" pitchFamily="66" charset="-78"/>
              <a:cs typeface="Arabic Typesetting" pitchFamily="66" charset="-7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7163</TotalTime>
  <Words>1440</Words>
  <Application>Microsoft Office PowerPoint</Application>
  <PresentationFormat>Affichage à l'écran (4:3)</PresentationFormat>
  <Paragraphs>90</Paragraphs>
  <Slides>50</Slides>
  <Notes>0</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Débit</vt:lpstr>
      <vt:lpstr>Diapositive 1</vt:lpstr>
      <vt:lpstr>Diapositive 2</vt:lpstr>
      <vt:lpstr>Diapositive 3</vt:lpstr>
      <vt:lpstr> </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الـمنظمات غير الحكومية كفواعل ضمن  شبكات وشراكات الحوكمة العالـمية</dc:title>
  <dc:creator>sos</dc:creator>
  <cp:lastModifiedBy>Hinfo</cp:lastModifiedBy>
  <cp:revision>624</cp:revision>
  <dcterms:created xsi:type="dcterms:W3CDTF">2014-05-01T18:45:28Z</dcterms:created>
  <dcterms:modified xsi:type="dcterms:W3CDTF">2020-04-10T12:20:16Z</dcterms:modified>
</cp:coreProperties>
</file>