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1780-F210-4A95-896D-678B2FECCBF8}" type="datetimeFigureOut">
              <a:rPr lang="fr-FR" smtClean="0"/>
              <a:t>25/09/2022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7FB6E-85AF-4B6D-B0A8-C5068D3230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4714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1780-F210-4A95-896D-678B2FECCBF8}" type="datetimeFigureOut">
              <a:rPr lang="fr-FR" smtClean="0"/>
              <a:t>25/09/2022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7FB6E-85AF-4B6D-B0A8-C5068D3230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8403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1780-F210-4A95-896D-678B2FECCBF8}" type="datetimeFigureOut">
              <a:rPr lang="fr-FR" smtClean="0"/>
              <a:t>25/09/2022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7FB6E-85AF-4B6D-B0A8-C5068D3230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3819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1780-F210-4A95-896D-678B2FECCBF8}" type="datetimeFigureOut">
              <a:rPr lang="fr-FR" smtClean="0"/>
              <a:t>25/09/2022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7FB6E-85AF-4B6D-B0A8-C5068D3230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3766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1780-F210-4A95-896D-678B2FECCBF8}" type="datetimeFigureOut">
              <a:rPr lang="fr-FR" smtClean="0"/>
              <a:t>25/09/2022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7FB6E-85AF-4B6D-B0A8-C5068D3230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7052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1780-F210-4A95-896D-678B2FECCBF8}" type="datetimeFigureOut">
              <a:rPr lang="fr-FR" smtClean="0"/>
              <a:t>25/09/2022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7FB6E-85AF-4B6D-B0A8-C5068D3230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4437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1780-F210-4A95-896D-678B2FECCBF8}" type="datetimeFigureOut">
              <a:rPr lang="fr-FR" smtClean="0"/>
              <a:t>25/09/2022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7FB6E-85AF-4B6D-B0A8-C5068D3230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0742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1780-F210-4A95-896D-678B2FECCBF8}" type="datetimeFigureOut">
              <a:rPr lang="fr-FR" smtClean="0"/>
              <a:t>25/09/2022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7FB6E-85AF-4B6D-B0A8-C5068D3230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958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1780-F210-4A95-896D-678B2FECCBF8}" type="datetimeFigureOut">
              <a:rPr lang="fr-FR" smtClean="0"/>
              <a:t>25/09/2022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7FB6E-85AF-4B6D-B0A8-C5068D3230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9047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1780-F210-4A95-896D-678B2FECCBF8}" type="datetimeFigureOut">
              <a:rPr lang="fr-FR" smtClean="0"/>
              <a:t>25/09/2022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7FB6E-85AF-4B6D-B0A8-C5068D3230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2040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1780-F210-4A95-896D-678B2FECCBF8}" type="datetimeFigureOut">
              <a:rPr lang="fr-FR" smtClean="0"/>
              <a:t>25/09/2022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7FB6E-85AF-4B6D-B0A8-C5068D3230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2298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11780-F210-4A95-896D-678B2FECCBF8}" type="datetimeFigureOut">
              <a:rPr lang="fr-FR" smtClean="0"/>
              <a:t>25/09/2022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7FB6E-85AF-4B6D-B0A8-C5068D3230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6199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22400" y="1124889"/>
            <a:ext cx="9144000" cy="1110313"/>
          </a:xfrm>
        </p:spPr>
        <p:txBody>
          <a:bodyPr>
            <a:noAutofit/>
          </a:bodyPr>
          <a:lstStyle/>
          <a:p>
            <a:r>
              <a:rPr lang="ar-SA" sz="3200" dirty="0" err="1"/>
              <a:t>الأ</a:t>
            </a:r>
            <a:r>
              <a:rPr lang="ar-SA" sz="3200" dirty="0"/>
              <a:t> ل م د  أو (ليسانس - ماستر – دكتوراه) هو هيكل للتعليم معمول به تدريجيا في بلادنا منذ سبتمبر 2004.</a:t>
            </a:r>
            <a:r>
              <a:rPr lang="fr-FR" sz="3200" dirty="0"/>
              <a:t/>
            </a:r>
            <a:br>
              <a:rPr lang="fr-FR" sz="3200" dirty="0"/>
            </a:br>
            <a:endParaRPr lang="fr-FR" sz="3200" dirty="0"/>
          </a:p>
        </p:txBody>
      </p:sp>
      <p:sp>
        <p:nvSpPr>
          <p:cNvPr id="4" name="Rectangle 3"/>
          <p:cNvSpPr/>
          <p:nvPr/>
        </p:nvSpPr>
        <p:spPr>
          <a:xfrm>
            <a:off x="4833843" y="320512"/>
            <a:ext cx="35028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600" dirty="0" smtClean="0">
                <a:solidFill>
                  <a:srgbClr val="FF0000"/>
                </a:solidFill>
              </a:rPr>
              <a:t>التعريف بنظام ل م د…</a:t>
            </a:r>
            <a:endParaRPr lang="fr-FR" sz="36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96622" y="2225821"/>
            <a:ext cx="9595556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b="1" dirty="0" smtClean="0">
                <a:solidFill>
                  <a:srgbClr val="FF0000"/>
                </a:solidFill>
              </a:rPr>
              <a:t>مـــاهي </a:t>
            </a:r>
            <a:r>
              <a:rPr lang="ar-DZ" sz="2400" b="1" dirty="0" smtClean="0">
                <a:solidFill>
                  <a:srgbClr val="FF0000"/>
                </a:solidFill>
              </a:rPr>
              <a:t>الشهـــادة التي أستطيــــع تحضيــــــرهــــا…؟</a:t>
            </a:r>
            <a:endParaRPr lang="fr-FR" sz="2400" b="1" dirty="0" smtClean="0">
              <a:solidFill>
                <a:srgbClr val="FF0000"/>
              </a:solidFill>
            </a:endParaRPr>
          </a:p>
          <a:p>
            <a:pPr algn="r" rtl="1"/>
            <a:endParaRPr lang="ar-DZ" sz="2000" b="1" dirty="0" smtClean="0">
              <a:solidFill>
                <a:srgbClr val="FF0000"/>
              </a:solidFill>
            </a:endParaRPr>
          </a:p>
          <a:p>
            <a:pPr algn="r" rtl="1"/>
            <a:r>
              <a:rPr lang="ar-DZ" sz="2400" b="1" dirty="0" smtClean="0"/>
              <a:t>بإمكان الطالب أن يحضر تسلسل لثلاث </a:t>
            </a:r>
            <a:r>
              <a:rPr lang="ar-DZ" b="1" dirty="0" smtClean="0"/>
              <a:t>شهادات. شهادة الليسانس تكون الشهادة الأولى بعد ثلاثة سنوات دراسة.</a:t>
            </a:r>
            <a:endParaRPr lang="ar-DZ" b="1" dirty="0"/>
          </a:p>
        </p:txBody>
      </p:sp>
      <p:sp>
        <p:nvSpPr>
          <p:cNvPr id="7" name="Rectangle 6"/>
          <p:cNvSpPr/>
          <p:nvPr/>
        </p:nvSpPr>
        <p:spPr>
          <a:xfrm>
            <a:off x="257577" y="3504873"/>
            <a:ext cx="1123037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400" b="1" dirty="0" smtClean="0">
                <a:solidFill>
                  <a:srgbClr val="FF0000"/>
                </a:solidFill>
              </a:rPr>
              <a:t>هل بعد شهـــادة الليســـانس أستطيع متـــابعة الدراسة  ؟</a:t>
            </a:r>
          </a:p>
          <a:p>
            <a:pPr algn="r" rtl="1"/>
            <a:r>
              <a:rPr lang="ar-DZ" sz="2400" b="1" dirty="0" smtClean="0"/>
              <a:t>نعم! بإمكانكم مزاولة دراستكم لتحضير شهادة المـــاستر في التخصص الذي أخترتموه، حسب الشروط و المعايير المعمول بها (عدد المقاعد، التأطير...)</a:t>
            </a:r>
            <a:endParaRPr lang="fr-FR" sz="2400" b="1" dirty="0" smtClean="0"/>
          </a:p>
          <a:p>
            <a:pPr algn="r" rtl="1"/>
            <a:endParaRPr lang="ar-DZ" sz="2400" b="1" dirty="0" smtClean="0"/>
          </a:p>
          <a:p>
            <a:pPr algn="r" rtl="1"/>
            <a:r>
              <a:rPr lang="ar-DZ" sz="2400" b="1" dirty="0" err="1" smtClean="0">
                <a:solidFill>
                  <a:srgbClr val="FF0000"/>
                </a:solidFill>
              </a:rPr>
              <a:t>مـــــاهو</a:t>
            </a:r>
            <a:r>
              <a:rPr lang="ar-DZ" sz="2400" b="1" dirty="0" smtClean="0">
                <a:solidFill>
                  <a:srgbClr val="FF0000"/>
                </a:solidFill>
              </a:rPr>
              <a:t> المــــــاستر  ؟</a:t>
            </a:r>
          </a:p>
          <a:p>
            <a:pPr algn="r" rtl="1"/>
            <a:r>
              <a:rPr lang="ar-DZ" sz="2400" b="1" dirty="0" smtClean="0"/>
              <a:t>هي شهادة تحضر في مدة سنتين بعد الليسانس،</a:t>
            </a:r>
            <a:r>
              <a:rPr lang="fr-FR" sz="2400" b="1" dirty="0" smtClean="0"/>
              <a:t> </a:t>
            </a:r>
            <a:r>
              <a:rPr lang="ar-DZ" sz="2400" b="1" dirty="0" smtClean="0"/>
              <a:t>وتكون تعميقا للتخصص المختار خلال تحضير شهادة الليسانس.</a:t>
            </a:r>
            <a:endParaRPr lang="ar-DZ" sz="2400" b="1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77" y="320512"/>
            <a:ext cx="1164823" cy="117002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93860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54865" y="718042"/>
            <a:ext cx="10515600" cy="5270634"/>
          </a:xfrm>
        </p:spPr>
        <p:txBody>
          <a:bodyPr>
            <a:normAutofit fontScale="92500"/>
          </a:bodyPr>
          <a:lstStyle/>
          <a:p>
            <a:pPr algn="r" rtl="1"/>
            <a:r>
              <a:rPr lang="ar-SA" b="1" dirty="0" smtClean="0">
                <a:solidFill>
                  <a:srgbClr val="FF0000"/>
                </a:solidFill>
              </a:rPr>
              <a:t>الدكتــــــوراه</a:t>
            </a:r>
            <a:r>
              <a:rPr lang="ar-SA" b="1" dirty="0" smtClean="0"/>
              <a:t> </a:t>
            </a:r>
            <a:r>
              <a:rPr lang="ar-SA" b="1" dirty="0"/>
              <a:t> ؟</a:t>
            </a:r>
            <a:endParaRPr lang="fr-FR" dirty="0"/>
          </a:p>
          <a:p>
            <a:pPr algn="r" rtl="1"/>
            <a:r>
              <a:rPr lang="ar-SA" dirty="0"/>
              <a:t>هي أخر شهادة موجهة لحاملي شهادة الماستر الراغبين في تعميق دراساتهم. شهادة الدكتوراه تحضر في مخبر أو مركز ل لبحوث لمدة ثلاثة سنوات على الأقل. </a:t>
            </a:r>
            <a:br>
              <a:rPr lang="ar-SA" dirty="0"/>
            </a:br>
            <a:endParaRPr lang="fr-FR" dirty="0" smtClean="0"/>
          </a:p>
          <a:p>
            <a:pPr algn="r" rtl="1"/>
            <a:r>
              <a:rPr lang="ar-SA" b="1" dirty="0" smtClean="0">
                <a:solidFill>
                  <a:srgbClr val="FF0000"/>
                </a:solidFill>
              </a:rPr>
              <a:t>كيف </a:t>
            </a:r>
            <a:r>
              <a:rPr lang="ar-SA" b="1" dirty="0">
                <a:solidFill>
                  <a:srgbClr val="FF0000"/>
                </a:solidFill>
              </a:rPr>
              <a:t>يتم تسجيلي  في </a:t>
            </a:r>
            <a:r>
              <a:rPr lang="ar-SA" b="1" dirty="0" err="1">
                <a:solidFill>
                  <a:srgbClr val="FF0000"/>
                </a:solidFill>
              </a:rPr>
              <a:t>الأ</a:t>
            </a:r>
            <a:r>
              <a:rPr lang="ar-SA" b="1" dirty="0">
                <a:solidFill>
                  <a:srgbClr val="FF0000"/>
                </a:solidFill>
              </a:rPr>
              <a:t> ل م د  ؟</a:t>
            </a:r>
            <a:endParaRPr lang="fr-FR" dirty="0">
              <a:solidFill>
                <a:srgbClr val="FF0000"/>
              </a:solidFill>
            </a:endParaRPr>
          </a:p>
          <a:p>
            <a:pPr algn="r" rtl="1"/>
            <a:r>
              <a:rPr lang="ar-SA" dirty="0"/>
              <a:t>يمكنكم أن تسجّلوا في نظام </a:t>
            </a:r>
            <a:r>
              <a:rPr lang="ar-SA" dirty="0" err="1"/>
              <a:t>الأ</a:t>
            </a:r>
            <a:r>
              <a:rPr lang="ar-SA" dirty="0"/>
              <a:t> ل م د في مؤسسة جامعية تابعة لمحيطكم الجغرافي، مؤهلة في </a:t>
            </a:r>
            <a:r>
              <a:rPr lang="ar-SA" dirty="0" err="1"/>
              <a:t>الأل</a:t>
            </a:r>
            <a:r>
              <a:rPr lang="ar-SA" dirty="0"/>
              <a:t> م د، </a:t>
            </a:r>
            <a:r>
              <a:rPr lang="ar-SA" dirty="0" err="1"/>
              <a:t>وذالك</a:t>
            </a:r>
            <a:r>
              <a:rPr lang="ar-SA" dirty="0"/>
              <a:t> حسب شعبة البكالوريا المتحصلين عليها، </a:t>
            </a:r>
            <a:r>
              <a:rPr lang="ar-SA" dirty="0" err="1"/>
              <a:t>وكذالك</a:t>
            </a:r>
            <a:r>
              <a:rPr lang="ar-SA" dirty="0"/>
              <a:t> حسب المسار (</a:t>
            </a:r>
            <a:r>
              <a:rPr lang="fr-FR" dirty="0"/>
              <a:t>parcours</a:t>
            </a:r>
            <a:r>
              <a:rPr lang="ar-SA" dirty="0"/>
              <a:t>) التي تريدون متابعة تكوينكم فيه.</a:t>
            </a:r>
            <a:endParaRPr lang="fr-FR" dirty="0"/>
          </a:p>
          <a:p>
            <a:pPr algn="r" rtl="1"/>
            <a:endParaRPr lang="fr-FR" b="1" dirty="0" smtClean="0"/>
          </a:p>
          <a:p>
            <a:pPr algn="r" rtl="1"/>
            <a:r>
              <a:rPr lang="ar-SA" b="1" dirty="0" smtClean="0">
                <a:solidFill>
                  <a:srgbClr val="FF0000"/>
                </a:solidFill>
              </a:rPr>
              <a:t>ما </a:t>
            </a:r>
            <a:r>
              <a:rPr lang="ar-SA" b="1" dirty="0">
                <a:solidFill>
                  <a:srgbClr val="FF0000"/>
                </a:solidFill>
              </a:rPr>
              <a:t>قيمة شهــــادة </a:t>
            </a:r>
            <a:r>
              <a:rPr lang="ar-SA" b="1" dirty="0" err="1">
                <a:solidFill>
                  <a:srgbClr val="FF0000"/>
                </a:solidFill>
              </a:rPr>
              <a:t>الأ</a:t>
            </a:r>
            <a:r>
              <a:rPr lang="ar-SA" b="1" dirty="0">
                <a:solidFill>
                  <a:srgbClr val="FF0000"/>
                </a:solidFill>
              </a:rPr>
              <a:t> ل م د  ؟</a:t>
            </a:r>
            <a:endParaRPr lang="fr-FR" dirty="0">
              <a:solidFill>
                <a:srgbClr val="FF0000"/>
              </a:solidFill>
            </a:endParaRPr>
          </a:p>
          <a:p>
            <a:pPr algn="r" rtl="1"/>
            <a:r>
              <a:rPr lang="ar-SA" dirty="0"/>
              <a:t>إن شهادة </a:t>
            </a:r>
            <a:r>
              <a:rPr lang="ar-SA" dirty="0" err="1"/>
              <a:t>الأ</a:t>
            </a:r>
            <a:r>
              <a:rPr lang="ar-SA" dirty="0"/>
              <a:t> ل م د هي شهادة معترف بها في كل أقطار </a:t>
            </a:r>
            <a:r>
              <a:rPr lang="ar-SA" dirty="0" err="1"/>
              <a:t>العالم,شهادة</a:t>
            </a:r>
            <a:r>
              <a:rPr lang="ar-SA" dirty="0"/>
              <a:t> الليسانس أو الماستر أو الدكتوراه لها صدى عالمي لأن </a:t>
            </a:r>
            <a:r>
              <a:rPr lang="ar-SA" dirty="0" err="1"/>
              <a:t>الأ</a:t>
            </a:r>
            <a:r>
              <a:rPr lang="ar-SA" dirty="0"/>
              <a:t> ل م د في ما يخص هيكله أو برامجه متطابق في كل الدول.</a:t>
            </a:r>
            <a:endParaRPr lang="fr-FR" dirty="0"/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77" y="320512"/>
            <a:ext cx="1164823" cy="117002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1720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6228" y="914400"/>
            <a:ext cx="10688392" cy="2859105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r" rtl="1"/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ar-SA" sz="26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مــاهي </a:t>
            </a:r>
            <a:r>
              <a:rPr lang="ar-SA" sz="26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الحركيــة ؟</a:t>
            </a:r>
            <a:r>
              <a:rPr lang="fr-FR" sz="2600" dirty="0">
                <a:latin typeface="+mn-lt"/>
                <a:ea typeface="+mn-ea"/>
                <a:cs typeface="+mn-cs"/>
              </a:rPr>
              <a:t/>
            </a:r>
            <a:br>
              <a:rPr lang="fr-FR" sz="2600" dirty="0">
                <a:latin typeface="+mn-lt"/>
                <a:ea typeface="+mn-ea"/>
                <a:cs typeface="+mn-cs"/>
              </a:rPr>
            </a:br>
            <a:r>
              <a:rPr lang="fr-FR" sz="1100" dirty="0">
                <a:latin typeface="+mn-lt"/>
                <a:ea typeface="+mn-ea"/>
                <a:cs typeface="+mn-cs"/>
              </a:rPr>
              <a:t/>
            </a:r>
            <a:br>
              <a:rPr lang="fr-FR" sz="1100" dirty="0">
                <a:latin typeface="+mn-lt"/>
                <a:ea typeface="+mn-ea"/>
                <a:cs typeface="+mn-cs"/>
              </a:rPr>
            </a:br>
            <a:r>
              <a:rPr lang="ar-SA" sz="2600" dirty="0">
                <a:latin typeface="+mn-lt"/>
                <a:ea typeface="+mn-ea"/>
                <a:cs typeface="+mn-cs"/>
              </a:rPr>
              <a:t>الحركية(</a:t>
            </a:r>
            <a:r>
              <a:rPr lang="fr-FR" sz="2600" dirty="0">
                <a:latin typeface="+mn-lt"/>
                <a:ea typeface="+mn-ea"/>
                <a:cs typeface="+mn-cs"/>
              </a:rPr>
              <a:t>mobilité</a:t>
            </a:r>
            <a:r>
              <a:rPr lang="ar-SA" sz="2600" dirty="0">
                <a:latin typeface="+mn-lt"/>
                <a:ea typeface="+mn-ea"/>
                <a:cs typeface="+mn-cs"/>
              </a:rPr>
              <a:t>) تمكن الطالب من تحويل ملفه البيداغوجي وتسجيله في أي مؤسسة </a:t>
            </a:r>
            <a:r>
              <a:rPr lang="fr-FR" sz="2600" dirty="0" smtClean="0">
                <a:latin typeface="+mn-lt"/>
                <a:ea typeface="+mn-ea"/>
                <a:cs typeface="+mn-cs"/>
              </a:rPr>
              <a:t/>
            </a:r>
            <a:br>
              <a:rPr lang="fr-FR" sz="2600" dirty="0" smtClean="0">
                <a:latin typeface="+mn-lt"/>
                <a:ea typeface="+mn-ea"/>
                <a:cs typeface="+mn-cs"/>
              </a:rPr>
            </a:br>
            <a:r>
              <a:rPr lang="ar-SA" sz="2600" dirty="0" smtClean="0">
                <a:latin typeface="+mn-lt"/>
                <a:ea typeface="+mn-ea"/>
                <a:cs typeface="+mn-cs"/>
              </a:rPr>
              <a:t>جامعية </a:t>
            </a:r>
            <a:r>
              <a:rPr lang="ar-SA" sz="2600" dirty="0">
                <a:latin typeface="+mn-lt"/>
                <a:ea typeface="+mn-ea"/>
                <a:cs typeface="+mn-cs"/>
              </a:rPr>
              <a:t>في الجزائر أو خارجها.</a:t>
            </a:r>
            <a:r>
              <a:rPr lang="fr-FR" sz="2600" dirty="0">
                <a:latin typeface="+mn-lt"/>
                <a:ea typeface="+mn-ea"/>
                <a:cs typeface="+mn-cs"/>
              </a:rPr>
              <a:t/>
            </a:r>
            <a:br>
              <a:rPr lang="fr-FR" sz="2600" dirty="0">
                <a:latin typeface="+mn-lt"/>
                <a:ea typeface="+mn-ea"/>
                <a:cs typeface="+mn-cs"/>
              </a:rPr>
            </a:br>
            <a:r>
              <a:rPr lang="ar-SA" sz="26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مـــاهي وحدة التدريـــس…؟</a:t>
            </a:r>
            <a:r>
              <a:rPr lang="fr-FR" sz="2600" dirty="0">
                <a:latin typeface="+mn-lt"/>
                <a:ea typeface="+mn-ea"/>
                <a:cs typeface="+mn-cs"/>
              </a:rPr>
              <a:t/>
            </a:r>
            <a:br>
              <a:rPr lang="fr-FR" sz="2600" dirty="0">
                <a:latin typeface="+mn-lt"/>
                <a:ea typeface="+mn-ea"/>
                <a:cs typeface="+mn-cs"/>
              </a:rPr>
            </a:br>
            <a:r>
              <a:rPr lang="fr-FR" sz="2600" dirty="0">
                <a:latin typeface="+mn-lt"/>
                <a:ea typeface="+mn-ea"/>
                <a:cs typeface="+mn-cs"/>
              </a:rPr>
              <a:t/>
            </a:r>
            <a:br>
              <a:rPr lang="fr-FR" sz="2600" dirty="0">
                <a:latin typeface="+mn-lt"/>
                <a:ea typeface="+mn-ea"/>
                <a:cs typeface="+mn-cs"/>
              </a:rPr>
            </a:br>
            <a:r>
              <a:rPr lang="ar-SA" sz="2600" dirty="0">
                <a:latin typeface="+mn-lt"/>
                <a:ea typeface="+mn-ea"/>
                <a:cs typeface="+mn-cs"/>
              </a:rPr>
              <a:t>الدراسة في نظام </a:t>
            </a:r>
            <a:r>
              <a:rPr lang="ar-SA" sz="2600" dirty="0" err="1">
                <a:latin typeface="+mn-lt"/>
                <a:ea typeface="+mn-ea"/>
                <a:cs typeface="+mn-cs"/>
              </a:rPr>
              <a:t>الأ</a:t>
            </a:r>
            <a:r>
              <a:rPr lang="ar-SA" sz="2600" dirty="0">
                <a:latin typeface="+mn-lt"/>
                <a:ea typeface="+mn-ea"/>
                <a:cs typeface="+mn-cs"/>
              </a:rPr>
              <a:t> ل م د تحتوي على وحدات دراسية. الوحدة الدراسية مكوّنة من مادة أو مجموعة من المواد. هناك عدة </a:t>
            </a:r>
            <a:r>
              <a:rPr lang="ar-SA" sz="2600" dirty="0" err="1">
                <a:latin typeface="+mn-lt"/>
                <a:ea typeface="+mn-ea"/>
                <a:cs typeface="+mn-cs"/>
              </a:rPr>
              <a:t>إنواع</a:t>
            </a:r>
            <a:r>
              <a:rPr lang="ar-SA" sz="2600" dirty="0">
                <a:latin typeface="+mn-lt"/>
                <a:ea typeface="+mn-ea"/>
                <a:cs typeface="+mn-cs"/>
              </a:rPr>
              <a:t> من الوحدات الدراسية: </a:t>
            </a:r>
            <a:r>
              <a:rPr lang="fr-FR" sz="2600" dirty="0">
                <a:latin typeface="+mn-lt"/>
                <a:ea typeface="+mn-ea"/>
                <a:cs typeface="+mn-cs"/>
              </a:rPr>
              <a:t/>
            </a:r>
            <a:br>
              <a:rPr lang="fr-FR" sz="2600" dirty="0">
                <a:latin typeface="+mn-lt"/>
                <a:ea typeface="+mn-ea"/>
                <a:cs typeface="+mn-cs"/>
              </a:rPr>
            </a:br>
            <a:r>
              <a:rPr lang="fr-FR" sz="26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1 – </a:t>
            </a:r>
            <a:r>
              <a:rPr lang="ar-SA" sz="26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الوحدات الأساسية</a:t>
            </a:r>
            <a:r>
              <a:rPr lang="ar-SA" sz="2600" dirty="0">
                <a:latin typeface="+mn-lt"/>
                <a:ea typeface="+mn-ea"/>
                <a:cs typeface="+mn-cs"/>
              </a:rPr>
              <a:t>: التي تجمع المواد الأساسية لتخصّص معيّن</a:t>
            </a:r>
            <a:r>
              <a:rPr lang="fr-FR" sz="2600" dirty="0" smtClean="0">
                <a:latin typeface="+mn-lt"/>
                <a:ea typeface="+mn-ea"/>
                <a:cs typeface="+mn-cs"/>
              </a:rPr>
              <a:t>.</a:t>
            </a:r>
            <a:br>
              <a:rPr lang="fr-FR" sz="2600" dirty="0" smtClean="0">
                <a:latin typeface="+mn-lt"/>
                <a:ea typeface="+mn-ea"/>
                <a:cs typeface="+mn-cs"/>
              </a:rPr>
            </a:br>
            <a:r>
              <a:rPr lang="fr-FR" sz="2600" dirty="0">
                <a:latin typeface="+mn-lt"/>
                <a:ea typeface="+mn-ea"/>
                <a:cs typeface="+mn-cs"/>
              </a:rPr>
              <a:t/>
            </a:r>
            <a:br>
              <a:rPr lang="fr-FR" sz="2600" dirty="0">
                <a:latin typeface="+mn-lt"/>
                <a:ea typeface="+mn-ea"/>
                <a:cs typeface="+mn-cs"/>
              </a:rPr>
            </a:br>
            <a:r>
              <a:rPr lang="fr-FR" sz="26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2 </a:t>
            </a:r>
            <a:r>
              <a:rPr lang="fr-FR" sz="2600" dirty="0">
                <a:latin typeface="+mn-lt"/>
                <a:ea typeface="+mn-ea"/>
                <a:cs typeface="+mn-cs"/>
              </a:rPr>
              <a:t>– </a:t>
            </a:r>
            <a:r>
              <a:rPr lang="ar-SA" sz="26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الوحدات المنهجية </a:t>
            </a:r>
            <a:r>
              <a:rPr lang="ar-SA" sz="2600" dirty="0">
                <a:latin typeface="+mn-lt"/>
                <a:ea typeface="+mn-ea"/>
                <a:cs typeface="+mn-cs"/>
              </a:rPr>
              <a:t>: وتجمع مواد تعليمية للأدوات المنهجية التي تساعد الطّالب على إنجاز مساره التكويني (رياضيات، لغات، إعلام آلي، بحث وثائقي...)</a:t>
            </a:r>
            <a:r>
              <a:rPr lang="fr-FR" sz="2600" dirty="0" smtClean="0">
                <a:latin typeface="+mn-lt"/>
                <a:ea typeface="+mn-ea"/>
                <a:cs typeface="+mn-cs"/>
              </a:rPr>
              <a:t>.</a:t>
            </a:r>
            <a:br>
              <a:rPr lang="fr-FR" sz="2600" dirty="0" smtClean="0">
                <a:latin typeface="+mn-lt"/>
                <a:ea typeface="+mn-ea"/>
                <a:cs typeface="+mn-cs"/>
              </a:rPr>
            </a:br>
            <a:r>
              <a:rPr lang="fr-FR" sz="26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26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</a:br>
            <a:r>
              <a:rPr lang="ar-DZ" sz="26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3 – الوحدات الاستكشافية</a:t>
            </a:r>
            <a:r>
              <a:rPr lang="ar-DZ" sz="2600" dirty="0" smtClean="0">
                <a:latin typeface="+mn-lt"/>
                <a:ea typeface="+mn-ea"/>
                <a:cs typeface="+mn-cs"/>
              </a:rPr>
              <a:t>: التي تساعد الطّالب على اكتشاف موادّ تعليمية في تخصّصات أخرى، وتساهم في توسيع ثقافته الجامعية.</a:t>
            </a:r>
            <a:r>
              <a:rPr lang="fr-FR" sz="2600" dirty="0" smtClean="0">
                <a:latin typeface="+mn-lt"/>
                <a:ea typeface="+mn-ea"/>
                <a:cs typeface="+mn-cs"/>
              </a:rPr>
              <a:t/>
            </a:r>
            <a:br>
              <a:rPr lang="fr-FR" sz="2600" dirty="0" smtClean="0">
                <a:latin typeface="+mn-lt"/>
                <a:ea typeface="+mn-ea"/>
                <a:cs typeface="+mn-cs"/>
              </a:rPr>
            </a:br>
            <a:r>
              <a:rPr lang="ar-DZ" sz="2600" dirty="0" smtClean="0">
                <a:latin typeface="+mn-lt"/>
                <a:ea typeface="+mn-ea"/>
                <a:cs typeface="+mn-cs"/>
              </a:rPr>
              <a:t/>
            </a:r>
            <a:br>
              <a:rPr lang="ar-DZ" sz="2600" dirty="0" smtClean="0">
                <a:latin typeface="+mn-lt"/>
                <a:ea typeface="+mn-ea"/>
                <a:cs typeface="+mn-cs"/>
              </a:rPr>
            </a:br>
            <a:r>
              <a:rPr lang="ar-DZ" sz="26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4 – الوحدات الاستعراضية</a:t>
            </a:r>
            <a:r>
              <a:rPr lang="ar-DZ" sz="2600" dirty="0" smtClean="0">
                <a:latin typeface="+mn-lt"/>
                <a:ea typeface="+mn-ea"/>
                <a:cs typeface="+mn-cs"/>
              </a:rPr>
              <a:t>: التي تجمع موادّ في اللغات الحيّة والإعلام الآلي والتكنولوجيات الجديدة للإعلام والاتّصال...) وتساعد الطّالب على اكتساب ثقافة عامّة وتقنيات منهجية.</a:t>
            </a:r>
            <a:br>
              <a:rPr lang="ar-DZ" sz="2600" dirty="0" smtClean="0">
                <a:latin typeface="+mn-lt"/>
                <a:ea typeface="+mn-ea"/>
                <a:cs typeface="+mn-cs"/>
              </a:rPr>
            </a:br>
            <a:r>
              <a:rPr lang="ar-DZ" sz="2600" dirty="0" smtClean="0">
                <a:latin typeface="+mn-lt"/>
                <a:ea typeface="+mn-ea"/>
                <a:cs typeface="+mn-cs"/>
              </a:rPr>
              <a:t> الوحدة الدراسية تابعة لسداسي معين، وتتم فيه دراستها.</a:t>
            </a:r>
            <a:br>
              <a:rPr lang="ar-DZ" sz="2600" dirty="0" smtClean="0">
                <a:latin typeface="+mn-lt"/>
                <a:ea typeface="+mn-ea"/>
                <a:cs typeface="+mn-cs"/>
              </a:rPr>
            </a:br>
            <a:r>
              <a:rPr lang="fr-FR" sz="2600" dirty="0">
                <a:latin typeface="+mn-lt"/>
                <a:ea typeface="+mn-ea"/>
                <a:cs typeface="+mn-cs"/>
              </a:rPr>
              <a:t/>
            </a:r>
            <a:br>
              <a:rPr lang="fr-FR" sz="2600" dirty="0">
                <a:latin typeface="+mn-lt"/>
                <a:ea typeface="+mn-ea"/>
                <a:cs typeface="+mn-cs"/>
              </a:rPr>
            </a:br>
            <a:r>
              <a:rPr lang="fr-FR" sz="3600" dirty="0"/>
              <a:t/>
            </a:r>
            <a:br>
              <a:rPr lang="fr-FR" sz="3600" dirty="0"/>
            </a:br>
            <a:r>
              <a:rPr lang="fr-FR" sz="3600" dirty="0"/>
              <a:t/>
            </a:r>
            <a:br>
              <a:rPr lang="fr-FR" sz="3600" dirty="0"/>
            </a:br>
            <a:endParaRPr lang="fr-FR" sz="36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23" y="0"/>
            <a:ext cx="1201016" cy="2359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82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37138" y="300780"/>
            <a:ext cx="8409905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DZ" sz="2600" dirty="0">
                <a:solidFill>
                  <a:srgbClr val="FF0000"/>
                </a:solidFill>
              </a:rPr>
              <a:t>كيف نقـــّوم وحدة التدريس  ؟</a:t>
            </a:r>
          </a:p>
          <a:p>
            <a:pPr algn="r" rtl="1"/>
            <a:r>
              <a:rPr lang="fr-FR" sz="2600" dirty="0" smtClean="0"/>
              <a:t>(</a:t>
            </a:r>
            <a:r>
              <a:rPr lang="ar-DZ" sz="2600" dirty="0" smtClean="0"/>
              <a:t>الوحدة </a:t>
            </a:r>
            <a:r>
              <a:rPr lang="ar-DZ" sz="2600" dirty="0"/>
              <a:t>الدراسية تحتوي على معدل(</a:t>
            </a:r>
            <a:r>
              <a:rPr lang="fr-FR" sz="2600" dirty="0"/>
              <a:t>moyenne) </a:t>
            </a:r>
            <a:r>
              <a:rPr lang="ar-DZ" sz="2600" dirty="0"/>
              <a:t>و أرصدة (</a:t>
            </a:r>
            <a:r>
              <a:rPr lang="fr-FR" sz="2600" dirty="0"/>
              <a:t>crédits). </a:t>
            </a:r>
            <a:r>
              <a:rPr lang="ar-DZ" sz="2600" dirty="0"/>
              <a:t>المعدل يؤكد </a:t>
            </a:r>
            <a:r>
              <a:rPr lang="ar-DZ" sz="2600" dirty="0" err="1"/>
              <a:t>إكتساب</a:t>
            </a:r>
            <a:r>
              <a:rPr lang="ar-DZ" sz="2600" dirty="0"/>
              <a:t> الوحدة الدراسية أو لا ، القروض تدخل في إنشاء رسملة رصيد الوحدة الدراسية.</a:t>
            </a:r>
          </a:p>
          <a:p>
            <a:pPr algn="r"/>
            <a:r>
              <a:rPr lang="ar-DZ" sz="2600" dirty="0"/>
              <a:t> </a:t>
            </a:r>
          </a:p>
          <a:p>
            <a:pPr algn="r"/>
            <a:r>
              <a:rPr lang="ar-DZ" sz="2600" dirty="0">
                <a:solidFill>
                  <a:srgbClr val="FF0000"/>
                </a:solidFill>
              </a:rPr>
              <a:t>وعند عدم </a:t>
            </a:r>
            <a:r>
              <a:rPr lang="ar-DZ" sz="2600" dirty="0" err="1">
                <a:solidFill>
                  <a:srgbClr val="FF0000"/>
                </a:solidFill>
              </a:rPr>
              <a:t>إكتســــاب</a:t>
            </a:r>
            <a:r>
              <a:rPr lang="ar-DZ" sz="2600" dirty="0">
                <a:solidFill>
                  <a:srgbClr val="FF0000"/>
                </a:solidFill>
              </a:rPr>
              <a:t> وحدة التـدريس  ؟</a:t>
            </a:r>
          </a:p>
          <a:p>
            <a:pPr algn="r"/>
            <a:r>
              <a:rPr lang="ar-DZ" sz="2600" dirty="0"/>
              <a:t>عند عدم </a:t>
            </a:r>
            <a:r>
              <a:rPr lang="ar-DZ" sz="2600" dirty="0" err="1"/>
              <a:t>إكتساب</a:t>
            </a:r>
            <a:r>
              <a:rPr lang="ar-DZ" sz="2600" dirty="0"/>
              <a:t> وحدة التدريس، فإن الطالب له إمكانية </a:t>
            </a:r>
            <a:r>
              <a:rPr lang="ar-DZ" sz="2600" dirty="0" err="1"/>
              <a:t>الإستدراك</a:t>
            </a:r>
            <a:r>
              <a:rPr lang="ar-DZ" sz="2600" dirty="0"/>
              <a:t>. وإذا لم تكتسب وحدة التدريس في </a:t>
            </a:r>
            <a:r>
              <a:rPr lang="ar-DZ" sz="2600" dirty="0" err="1"/>
              <a:t>الإستدراك</a:t>
            </a:r>
            <a:r>
              <a:rPr lang="ar-DZ" sz="2600" dirty="0"/>
              <a:t>، فالطالب يكون له المجال في إعادتها كليَا أو جزئيَا في السنة </a:t>
            </a:r>
            <a:r>
              <a:rPr lang="ar-DZ" sz="2600" dirty="0" err="1"/>
              <a:t>المقبله</a:t>
            </a:r>
            <a:r>
              <a:rPr lang="ar-DZ" sz="2600" dirty="0"/>
              <a:t>.</a:t>
            </a:r>
          </a:p>
          <a:p>
            <a:pPr algn="r"/>
            <a:r>
              <a:rPr lang="ar-DZ" sz="1400" dirty="0"/>
              <a:t> </a:t>
            </a:r>
          </a:p>
          <a:p>
            <a:pPr algn="r"/>
            <a:r>
              <a:rPr lang="ar-DZ" sz="2600" dirty="0">
                <a:solidFill>
                  <a:srgbClr val="FF0000"/>
                </a:solidFill>
              </a:rPr>
              <a:t>هل عدم </a:t>
            </a:r>
            <a:r>
              <a:rPr lang="ar-DZ" sz="2600" dirty="0" err="1">
                <a:solidFill>
                  <a:srgbClr val="FF0000"/>
                </a:solidFill>
              </a:rPr>
              <a:t>إكتسـاب</a:t>
            </a:r>
            <a:r>
              <a:rPr lang="ar-DZ" sz="2600" dirty="0">
                <a:solidFill>
                  <a:srgbClr val="FF0000"/>
                </a:solidFill>
              </a:rPr>
              <a:t> وحدة التدريس يؤثر على مزاولة الدراسة  ؟</a:t>
            </a:r>
          </a:p>
          <a:p>
            <a:pPr algn="r"/>
            <a:r>
              <a:rPr lang="ar-DZ" sz="2600" dirty="0"/>
              <a:t>هذا مرتبط بمجموع الأرصدة المحصل عليها في السداسي الأول والسداسي الثاني. </a:t>
            </a:r>
            <a:r>
              <a:rPr lang="ar-DZ" sz="2600" dirty="0"/>
              <a:t>إذا كان هذا يساوي أو يتجاوز 30</a:t>
            </a:r>
            <a:r>
              <a:rPr lang="ar-DZ" sz="2600" dirty="0" smtClean="0"/>
              <a:t>.</a:t>
            </a:r>
            <a:endParaRPr lang="fr-FR" sz="2600" dirty="0" smtClean="0"/>
          </a:p>
          <a:p>
            <a:pPr algn="r"/>
            <a:endParaRPr lang="ar-DZ" sz="2600" dirty="0"/>
          </a:p>
          <a:p>
            <a:pPr algn="r"/>
            <a:r>
              <a:rPr lang="ar-DZ" sz="2600" dirty="0"/>
              <a:t>يمكن للطالب، بعد موافقة فريق التكوين المرور إلى السنة الثانية بدين يجب تسديده قبل التخرج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77" y="320512"/>
            <a:ext cx="1164823" cy="117002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57865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334851"/>
            <a:ext cx="10515600" cy="5842112"/>
          </a:xfrm>
        </p:spPr>
        <p:txBody>
          <a:bodyPr>
            <a:normAutofit/>
          </a:bodyPr>
          <a:lstStyle/>
          <a:p>
            <a:pPr algn="r" rtl="1"/>
            <a:r>
              <a:rPr lang="ar-DZ" dirty="0" err="1" smtClean="0">
                <a:solidFill>
                  <a:srgbClr val="FF0000"/>
                </a:solidFill>
              </a:rPr>
              <a:t>مــــاهو</a:t>
            </a:r>
            <a:r>
              <a:rPr lang="ar-DZ" dirty="0" smtClean="0">
                <a:solidFill>
                  <a:srgbClr val="FF0000"/>
                </a:solidFill>
              </a:rPr>
              <a:t> الرصيد  ؟</a:t>
            </a:r>
          </a:p>
          <a:p>
            <a:pPr algn="r" rtl="1"/>
            <a:r>
              <a:rPr lang="ar-DZ" dirty="0" smtClean="0"/>
              <a:t>الرصيد هو وحدة قياس الدراسة، يتبع الوحدة الدراسية. الرصيد مرتبط بالعمل البيداغوجي المطلوب من الطالب(دراسة، العمل الفرضي، تربص…)، إذن هو مرتبط بحجم العمل الفردي(</a:t>
            </a:r>
            <a:r>
              <a:rPr lang="fr-FR" dirty="0" smtClean="0"/>
              <a:t>travail personnel) </a:t>
            </a:r>
            <a:r>
              <a:rPr lang="ar-DZ" dirty="0" smtClean="0"/>
              <a:t>وحجم العمل الراهن(</a:t>
            </a:r>
            <a:r>
              <a:rPr lang="fr-FR" dirty="0" smtClean="0"/>
              <a:t>travail présentiel) </a:t>
            </a:r>
            <a:r>
              <a:rPr lang="ar-DZ" dirty="0" smtClean="0"/>
              <a:t>المطلوب من الطالب.</a:t>
            </a:r>
          </a:p>
          <a:p>
            <a:pPr algn="r" rtl="1"/>
            <a:r>
              <a:rPr lang="ar-DZ" dirty="0" smtClean="0">
                <a:solidFill>
                  <a:srgbClr val="FF0000"/>
                </a:solidFill>
              </a:rPr>
              <a:t>هل عدد الأرصدة للوحدة الدراسية عمـــومي لكل المِؤسســات الجامعيــة  ؟</a:t>
            </a:r>
          </a:p>
          <a:p>
            <a:pPr algn="r" rtl="1"/>
            <a:r>
              <a:rPr lang="ar-DZ" dirty="0" smtClean="0"/>
              <a:t>نعم ، لهذا الوحدة الدراسية قابلة للتحويل. إذا كان الرصيد مختلف شيئا ما، فإن فريق التكوين للمؤسسة التي يرغب فيها الطالب تدرس الملف.</a:t>
            </a:r>
          </a:p>
          <a:p>
            <a:pPr algn="r" rtl="1"/>
            <a:r>
              <a:rPr lang="ar-DZ" dirty="0" smtClean="0"/>
              <a:t> </a:t>
            </a:r>
          </a:p>
          <a:p>
            <a:pPr algn="r" rtl="1"/>
            <a:r>
              <a:rPr lang="ar-DZ" dirty="0" err="1" smtClean="0">
                <a:solidFill>
                  <a:srgbClr val="FF0000"/>
                </a:solidFill>
              </a:rPr>
              <a:t>ماهو</a:t>
            </a:r>
            <a:r>
              <a:rPr lang="ar-DZ" dirty="0" smtClean="0">
                <a:solidFill>
                  <a:srgbClr val="FF0000"/>
                </a:solidFill>
              </a:rPr>
              <a:t> عدد الأرصدة لكي نتحصل على شهـــادة لليســـانس  ؟</a:t>
            </a:r>
          </a:p>
          <a:p>
            <a:pPr algn="r" rtl="1"/>
            <a:r>
              <a:rPr lang="ar-DZ" dirty="0" smtClean="0"/>
              <a:t>شهادة لليسانس يتحصل عليها بجمع 180 رصيدا، ما يعادل 60 رصيدا لكل سنة.</a:t>
            </a:r>
          </a:p>
          <a:p>
            <a:pPr algn="r" rtl="1"/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88" y="127329"/>
            <a:ext cx="1164823" cy="117002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79422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93502" y="-90152"/>
            <a:ext cx="10515600" cy="6112569"/>
          </a:xfrm>
        </p:spPr>
        <p:txBody>
          <a:bodyPr>
            <a:normAutofit fontScale="70000" lnSpcReduction="20000"/>
          </a:bodyPr>
          <a:lstStyle/>
          <a:p>
            <a:pPr algn="r" rtl="1"/>
            <a:r>
              <a:rPr lang="ar-DZ" dirty="0" smtClean="0">
                <a:solidFill>
                  <a:srgbClr val="FF0000"/>
                </a:solidFill>
              </a:rPr>
              <a:t>وال</a:t>
            </a:r>
            <a:r>
              <a:rPr lang="ar-DZ" sz="3700" dirty="0" smtClean="0">
                <a:solidFill>
                  <a:srgbClr val="FF0000"/>
                </a:solidFill>
              </a:rPr>
              <a:t>مـــــــاستر  ؟</a:t>
            </a:r>
          </a:p>
          <a:p>
            <a:pPr algn="r" rtl="1"/>
            <a:r>
              <a:rPr lang="ar-DZ" sz="3700" dirty="0" smtClean="0"/>
              <a:t>شهادة الماستر يتحصل عليها بجمع 120 رصيدا، ما يعادل 60 رصيدا  لكل سنة.</a:t>
            </a:r>
          </a:p>
          <a:p>
            <a:pPr algn="r" rtl="1"/>
            <a:r>
              <a:rPr lang="ar-DZ" sz="3700" dirty="0" smtClean="0">
                <a:solidFill>
                  <a:srgbClr val="FF0000"/>
                </a:solidFill>
              </a:rPr>
              <a:t>وهل الدكتوراه تقيــــم بالأرصدة   ؟</a:t>
            </a:r>
          </a:p>
          <a:p>
            <a:pPr algn="r" rtl="1"/>
            <a:r>
              <a:rPr lang="ar-DZ" sz="3700" dirty="0" smtClean="0"/>
              <a:t>لا! إنها تكوين يتطلب مناقشة أطروحة.</a:t>
            </a:r>
            <a:endParaRPr lang="fr-FR" sz="3700" dirty="0" smtClean="0"/>
          </a:p>
          <a:p>
            <a:pPr algn="r" rtl="1"/>
            <a:r>
              <a:rPr lang="ar-DZ" sz="3700" dirty="0" smtClean="0">
                <a:solidFill>
                  <a:srgbClr val="FF0000"/>
                </a:solidFill>
              </a:rPr>
              <a:t>في أي وقت يتـــــــم التوجـــــــه  ؟</a:t>
            </a:r>
          </a:p>
          <a:p>
            <a:pPr algn="r" rtl="1"/>
            <a:r>
              <a:rPr lang="ar-DZ" sz="3700" dirty="0" smtClean="0"/>
              <a:t>يتم التوجه بعد نهاية مرحلة الجذع المشترك.</a:t>
            </a:r>
          </a:p>
          <a:p>
            <a:pPr algn="r" rtl="1"/>
            <a:r>
              <a:rPr lang="ar-DZ" sz="3700" dirty="0" smtClean="0">
                <a:solidFill>
                  <a:srgbClr val="FF0000"/>
                </a:solidFill>
              </a:rPr>
              <a:t>هل عدد المقـــاعد محدود  ؟</a:t>
            </a:r>
          </a:p>
          <a:p>
            <a:pPr algn="r" rtl="1"/>
            <a:r>
              <a:rPr lang="ar-DZ" sz="3700" dirty="0" smtClean="0"/>
              <a:t> نعم! </a:t>
            </a:r>
            <a:r>
              <a:rPr lang="ar-DZ" sz="3700" dirty="0" err="1" smtClean="0"/>
              <a:t>وذالك</a:t>
            </a:r>
            <a:r>
              <a:rPr lang="ar-DZ" sz="3700" dirty="0" smtClean="0"/>
              <a:t> لأحسن تكفل بالطالب. </a:t>
            </a:r>
          </a:p>
          <a:p>
            <a:pPr algn="r" rtl="1"/>
            <a:r>
              <a:rPr lang="ar-DZ" sz="3700" dirty="0" smtClean="0">
                <a:solidFill>
                  <a:srgbClr val="FF0000"/>
                </a:solidFill>
              </a:rPr>
              <a:t>ما هي المجموعة (</a:t>
            </a:r>
            <a:r>
              <a:rPr lang="fr-FR" sz="3700" dirty="0" smtClean="0">
                <a:solidFill>
                  <a:srgbClr val="FF0000"/>
                </a:solidFill>
              </a:rPr>
              <a:t>section)  </a:t>
            </a:r>
            <a:r>
              <a:rPr lang="ar-DZ" sz="3700" dirty="0" smtClean="0">
                <a:solidFill>
                  <a:srgbClr val="FF0000"/>
                </a:solidFill>
              </a:rPr>
              <a:t>والفــوج (</a:t>
            </a:r>
            <a:r>
              <a:rPr lang="fr-FR" sz="3700" dirty="0" smtClean="0">
                <a:solidFill>
                  <a:srgbClr val="FF0000"/>
                </a:solidFill>
              </a:rPr>
              <a:t>groupe)  ؟</a:t>
            </a:r>
          </a:p>
          <a:p>
            <a:pPr algn="r" rtl="1"/>
            <a:r>
              <a:rPr lang="ar-DZ" sz="3700" dirty="0" smtClean="0"/>
              <a:t>الفوج(</a:t>
            </a:r>
            <a:r>
              <a:rPr lang="fr-FR" sz="3700" dirty="0" smtClean="0"/>
              <a:t>groupe) </a:t>
            </a:r>
            <a:r>
              <a:rPr lang="ar-DZ" sz="3700" dirty="0" smtClean="0"/>
              <a:t>يتكون من عدد قليل من الطلبة, المجموعة(</a:t>
            </a:r>
            <a:r>
              <a:rPr lang="fr-FR" sz="3700" dirty="0" smtClean="0"/>
              <a:t>section) </a:t>
            </a:r>
            <a:r>
              <a:rPr lang="ar-DZ" sz="3700" dirty="0" smtClean="0"/>
              <a:t>من جهته هو عدد محدد من الأفواج. الأعمال التوجيهية أو التطبيقية تخص الأفواج. الدروس من جهتها تخص المجموعة.</a:t>
            </a:r>
          </a:p>
          <a:p>
            <a:pPr algn="r" rtl="1"/>
            <a:r>
              <a:rPr lang="ar-DZ" sz="3700" dirty="0" smtClean="0"/>
              <a:t> </a:t>
            </a:r>
          </a:p>
          <a:p>
            <a:pPr algn="r" rtl="1"/>
            <a:r>
              <a:rPr lang="ar-DZ" sz="3700" dirty="0" smtClean="0">
                <a:solidFill>
                  <a:srgbClr val="FF0000"/>
                </a:solidFill>
              </a:rPr>
              <a:t>ما هو نظام التقويـــم في </a:t>
            </a:r>
            <a:r>
              <a:rPr lang="ar-DZ" sz="3700" dirty="0" err="1" smtClean="0">
                <a:solidFill>
                  <a:srgbClr val="FF0000"/>
                </a:solidFill>
              </a:rPr>
              <a:t>الأ</a:t>
            </a:r>
            <a:r>
              <a:rPr lang="ar-DZ" sz="3700" dirty="0" smtClean="0">
                <a:solidFill>
                  <a:srgbClr val="FF0000"/>
                </a:solidFill>
              </a:rPr>
              <a:t> ل م د ؟</a:t>
            </a:r>
          </a:p>
          <a:p>
            <a:pPr algn="r" rtl="1"/>
            <a:r>
              <a:rPr lang="ar-DZ" sz="3700" dirty="0" smtClean="0"/>
              <a:t>نظام التقويـــم في </a:t>
            </a:r>
            <a:r>
              <a:rPr lang="ar-DZ" sz="3700" dirty="0" err="1" smtClean="0"/>
              <a:t>الأ</a:t>
            </a:r>
            <a:r>
              <a:rPr lang="ar-DZ" sz="3700" dirty="0" smtClean="0"/>
              <a:t> ل م د هو سداسي.</a:t>
            </a:r>
          </a:p>
          <a:p>
            <a:pPr algn="r" rtl="1"/>
            <a:endParaRPr lang="ar-DZ" dirty="0" smtClean="0"/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77" y="320512"/>
            <a:ext cx="1164823" cy="117002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197677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8789"/>
            <a:ext cx="10515600" cy="6048174"/>
          </a:xfrm>
        </p:spPr>
        <p:txBody>
          <a:bodyPr>
            <a:normAutofit fontScale="92500" lnSpcReduction="10000"/>
          </a:bodyPr>
          <a:lstStyle/>
          <a:p>
            <a:pPr algn="r" rtl="1"/>
            <a:r>
              <a:rPr lang="ar-DZ" dirty="0" smtClean="0">
                <a:solidFill>
                  <a:srgbClr val="FF0000"/>
                </a:solidFill>
              </a:rPr>
              <a:t>كيف يتــم حســــاب المعـــــــدل ؟</a:t>
            </a:r>
          </a:p>
          <a:p>
            <a:pPr algn="r" rtl="1"/>
            <a:r>
              <a:rPr lang="ar-DZ" dirty="0" smtClean="0"/>
              <a:t>أولاَ ، الوحدة الدراسية تقيم حسب المعدل المتحصل عليه في جميع المواد التابعة لها.</a:t>
            </a:r>
          </a:p>
          <a:p>
            <a:pPr algn="r" rtl="1"/>
            <a:r>
              <a:rPr lang="ar-DZ" dirty="0" smtClean="0"/>
              <a:t>ثانيَا ، المعدل السداسي يقيّم بجميع معدلات الوحدات الدراسية .</a:t>
            </a:r>
          </a:p>
          <a:p>
            <a:pPr algn="r" rtl="1"/>
            <a:r>
              <a:rPr lang="ar-DZ" dirty="0" smtClean="0"/>
              <a:t> </a:t>
            </a:r>
          </a:p>
          <a:p>
            <a:pPr algn="r" rtl="1"/>
            <a:r>
              <a:rPr lang="ar-DZ" dirty="0" smtClean="0">
                <a:solidFill>
                  <a:srgbClr val="FF0000"/>
                </a:solidFill>
              </a:rPr>
              <a:t>مـاذا يحدث عندمــا يكـون المعدل العـــام أقــل 10/20 ؟</a:t>
            </a:r>
          </a:p>
          <a:p>
            <a:pPr algn="r" rtl="1"/>
            <a:r>
              <a:rPr lang="ar-DZ" dirty="0" smtClean="0"/>
              <a:t>من السنة الأولى إلى الثانية: إذا كان عدد الأرصدة المحصل عليها أكثر من 30 ، الطالب يستطيع الانتقال إلى السنة الثانية ، بعد موافقة فريق التكوين،  وعليه التخلص من الرصيد الباقي ( 60 رصيدا ناقص الأرصدة المحصل عليها).</a:t>
            </a:r>
          </a:p>
          <a:p>
            <a:pPr algn="r" rtl="1"/>
            <a:r>
              <a:rPr lang="ar-DZ" dirty="0" smtClean="0"/>
              <a:t> </a:t>
            </a:r>
          </a:p>
          <a:p>
            <a:pPr algn="r" rtl="1"/>
            <a:r>
              <a:rPr lang="ar-DZ" dirty="0" smtClean="0">
                <a:solidFill>
                  <a:srgbClr val="FF0000"/>
                </a:solidFill>
              </a:rPr>
              <a:t>كيف يتم </a:t>
            </a:r>
            <a:r>
              <a:rPr lang="ar-DZ" dirty="0" err="1" smtClean="0">
                <a:solidFill>
                  <a:srgbClr val="FF0000"/>
                </a:solidFill>
              </a:rPr>
              <a:t>الإنتقال</a:t>
            </a:r>
            <a:r>
              <a:rPr lang="ar-DZ" dirty="0" smtClean="0">
                <a:solidFill>
                  <a:srgbClr val="FF0000"/>
                </a:solidFill>
              </a:rPr>
              <a:t> في الدراســـة ؟</a:t>
            </a:r>
          </a:p>
          <a:p>
            <a:pPr algn="r" rtl="1"/>
            <a:r>
              <a:rPr lang="ar-DZ" dirty="0" smtClean="0"/>
              <a:t>إذا كان المعدل العام لكل سداسي أكثر أو يساوي 10/20 فإن الانتقال إلى السنة العليا هو آلي. وإذا كان المعدل أقل من 10/20 فهناك :</a:t>
            </a:r>
          </a:p>
          <a:p>
            <a:pPr algn="r" rtl="1"/>
            <a:r>
              <a:rPr lang="ar-DZ" dirty="0" smtClean="0">
                <a:solidFill>
                  <a:srgbClr val="FF0000"/>
                </a:solidFill>
              </a:rPr>
              <a:t>من السنة الأولى إلى </a:t>
            </a:r>
            <a:r>
              <a:rPr lang="ar-DZ" dirty="0" err="1" smtClean="0">
                <a:solidFill>
                  <a:srgbClr val="FF0000"/>
                </a:solidFill>
              </a:rPr>
              <a:t>الثانية:إذا</a:t>
            </a:r>
            <a:r>
              <a:rPr lang="ar-DZ" dirty="0" smtClean="0">
                <a:solidFill>
                  <a:srgbClr val="FF0000"/>
                </a:solidFill>
              </a:rPr>
              <a:t> </a:t>
            </a:r>
            <a:r>
              <a:rPr lang="ar-DZ" dirty="0" smtClean="0"/>
              <a:t>كان عدد القروض المحصل عليها أكثر من 30 ، الطالب يستطيع الانتقال إلى السنة الثانية ، وعليه التخلص من الرصيد الباقي ( 60 قرضَا ناقص القروض المحصل عليها).</a:t>
            </a:r>
          </a:p>
          <a:p>
            <a:pPr algn="r" rtl="1"/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77" y="320512"/>
            <a:ext cx="1164823" cy="117002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50450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588</Words>
  <Application>Microsoft Office PowerPoint</Application>
  <PresentationFormat>Grand écran</PresentationFormat>
  <Paragraphs>58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Thème Office</vt:lpstr>
      <vt:lpstr>الأ ل م د  أو (ليسانس - ماستر – دكتوراه) هو هيكل للتعليم معمول به تدريجيا في بلادنا منذ سبتمبر 2004. </vt:lpstr>
      <vt:lpstr>Présentation PowerPoint</vt:lpstr>
      <vt:lpstr>        مــاهي الحركيــة ؟  الحركية(mobilité) تمكن الطالب من تحويل ملفه البيداغوجي وتسجيله في أي مؤسسة  جامعية في الجزائر أو خارجها. مـــاهي وحدة التدريـــس…؟  الدراسة في نظام الأ ل م د تحتوي على وحدات دراسية. الوحدة الدراسية مكوّنة من مادة أو مجموعة من المواد. هناك عدة إنواع من الوحدات الدراسية:  1 – الوحدات الأساسية: التي تجمع المواد الأساسية لتخصّص معيّن.  2 – الوحدات المنهجية : وتجمع مواد تعليمية للأدوات المنهجية التي تساعد الطّالب على إنجاز مساره التكويني (رياضيات، لغات، إعلام آلي، بحث وثائقي...).  3 – الوحدات الاستكشافية: التي تساعد الطّالب على اكتشاف موادّ تعليمية في تخصّصات أخرى، وتساهم في توسيع ثقافته الجامعية.  4 – الوحدات الاستعراضية: التي تجمع موادّ في اللغات الحيّة والإعلام الآلي والتكنولوجيات الجديدة للإعلام والاتّصال...) وتساعد الطّالب على اكتساب ثقافة عامّة وتقنيات منهجية.  الوحدة الدراسية تابعة لسداسي معين، وتتم فيه دراستها.    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الأ ل م د  أو (ليسانس - ماستر – دكتوراه) هو هيكل للتعليم معمول به تدريجيا في بلادنا منذ سبتمبر 2004.</dc:title>
  <dc:creator>Arab Islam</dc:creator>
  <cp:lastModifiedBy>Arab Islam</cp:lastModifiedBy>
  <cp:revision>5</cp:revision>
  <dcterms:created xsi:type="dcterms:W3CDTF">2022-09-25T21:05:20Z</dcterms:created>
  <dcterms:modified xsi:type="dcterms:W3CDTF">2022-09-25T21:30:21Z</dcterms:modified>
</cp:coreProperties>
</file>