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charts/colors8.xml" ContentType="application/vnd.ms-office.chartcolorstyl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olors6.xml" ContentType="application/vnd.ms-office.chartcolor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rts/colors4.xml" ContentType="application/vnd.ms-office.chartcolorstyle+xml"/>
  <Override PartName="/ppt/charts/style11.xml" ContentType="application/vnd.ms-office.chart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olors1.xml" ContentType="application/vnd.ms-office.chartcolorstyle+xml"/>
  <Override PartName="/ppt/charts/colors1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olors10.xml" ContentType="application/vnd.ms-office.chartcolorstyle+xml"/>
  <Override PartName="/ppt/charts/style9.xml" ContentType="application/vnd.ms-office.chartstyle+xml"/>
  <Override PartName="/ppt/charts/style7.xml" ContentType="application/vnd.ms-office.chartstyle+xml"/>
  <Override PartName="/ppt/charts/style8.xml" ContentType="application/vnd.ms-office.chart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5.xml" ContentType="application/vnd.ms-office.chartstyle+xml"/>
  <Override PartName="/ppt/charts/style6.xml" ContentType="application/vnd.ms-office.chartstyl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  <Override PartName="/ppt/slideLayouts/slideLayout7.xml" ContentType="application/vnd.openxmlformats-officedocument.presentationml.slideLayout+xml"/>
  <Default Extension="png" ContentType="image/png"/>
  <Override PartName="/ppt/charts/colors9.xml" ContentType="application/vnd.ms-office.chartcolorstyle+xml"/>
  <Override PartName="/ppt/charts/style1.xml" ContentType="application/vnd.ms-office.chartstyl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olors7.xml" ContentType="application/vnd.ms-office.chartcolor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charts/style10.xml" ContentType="application/vnd.ms-office.chartstyle+xml"/>
  <Override PartName="/ppt/charts/colors5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43200638" cy="28800425"/>
  <p:notesSz cx="6858000" cy="9144000"/>
  <p:defaultTextStyle>
    <a:defPPr>
      <a:defRPr lang="en-US"/>
    </a:defPPr>
    <a:lvl1pPr marL="0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000" autoAdjust="0"/>
    <p:restoredTop sz="94660"/>
  </p:normalViewPr>
  <p:slideViewPr>
    <p:cSldViewPr snapToGrid="0">
      <p:cViewPr>
        <p:scale>
          <a:sx n="20" d="100"/>
          <a:sy n="20" d="100"/>
        </p:scale>
        <p:origin x="-1338" y="-78"/>
      </p:cViewPr>
      <p:guideLst>
        <p:guide orient="horz" pos="9071"/>
        <p:guide pos="136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Feuille_Microsoft_Office_Excel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Feuille_Microsoft_Office_Excel10.xlsx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Feuille_Microsoft_Office_Excel1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Feuille_Microsoft_Office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Feuille_Microsoft_Office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Feuille_Microsoft_Office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Feuille_Microsoft_Office_Excel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Feuille_Microsoft_Office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Feuille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35</c:v>
                </c:pt>
                <c:pt idx="2">
                  <c:v>8</c:v>
                </c:pt>
                <c:pt idx="3">
                  <c:v>7</c:v>
                </c:pt>
              </c:numCache>
            </c:numRef>
          </c:val>
        </c:ser>
        <c:dLbls>
          <c:showVal val="1"/>
        </c:dLbls>
        <c:gapWidth val="41"/>
        <c:axId val="73563136"/>
        <c:axId val="73581312"/>
      </c:barChart>
      <c:catAx>
        <c:axId val="735631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73581312"/>
        <c:crosses val="autoZero"/>
        <c:auto val="1"/>
        <c:lblAlgn val="ctr"/>
        <c:lblOffset val="100"/>
      </c:catAx>
      <c:valAx>
        <c:axId val="7358131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73563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préparation annuelle par aspects de préparation</a:t>
            </a:r>
          </a:p>
        </c:rich>
      </c:tx>
      <c:layout>
        <c:manualLayout>
          <c:xMode val="edge"/>
          <c:yMode val="edge"/>
          <c:x val="0.29764767963928457"/>
          <c:y val="0"/>
        </c:manualLayout>
      </c:layout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40.56</c:v>
                </c:pt>
                <c:pt idx="1">
                  <c:v>41.660000000000011</c:v>
                </c:pt>
                <c:pt idx="2">
                  <c:v>11.11</c:v>
                </c:pt>
                <c:pt idx="3">
                  <c:v>6.67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995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Graphique d’absence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3</c:v>
                </c:pt>
              </c:strCache>
            </c:strRef>
          </c:tx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cat>
            <c:strRef>
              <c:f>Sheet1!$A$2:$A$9</c:f>
              <c:strCache>
                <c:ptCount val="7"/>
                <c:pt idx="0">
                  <c:v>sept</c:v>
                </c:pt>
                <c:pt idx="1">
                  <c:v>oct</c:v>
                </c:pt>
                <c:pt idx="2">
                  <c:v>nov</c:v>
                </c:pt>
                <c:pt idx="3">
                  <c:v>dec</c:v>
                </c:pt>
                <c:pt idx="4">
                  <c:v>jan</c:v>
                </c:pt>
                <c:pt idx="5">
                  <c:v>fev</c:v>
                </c:pt>
                <c:pt idx="6">
                  <c:v>mars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</c:v>
                </c:pt>
                <c:pt idx="1">
                  <c:v>5</c:v>
                </c:pt>
                <c:pt idx="2">
                  <c:v>1.5</c:v>
                </c:pt>
                <c:pt idx="3">
                  <c:v>3.8</c:v>
                </c:pt>
                <c:pt idx="4">
                  <c:v>7</c:v>
                </c:pt>
                <c:pt idx="5">
                  <c:v>6</c:v>
                </c:pt>
                <c:pt idx="6">
                  <c:v>7</c:v>
                </c:pt>
                <c:pt idx="7">
                  <c:v>2</c:v>
                </c:pt>
              </c:numCache>
            </c:numRef>
          </c:val>
        </c:ser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marker val="1"/>
        <c:axId val="84255104"/>
        <c:axId val="84256640"/>
      </c:lineChart>
      <c:catAx>
        <c:axId val="8425510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7" b="0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4256640"/>
        <c:crosses val="autoZero"/>
        <c:auto val="1"/>
        <c:lblAlgn val="ctr"/>
        <c:lblOffset val="100"/>
      </c:catAx>
      <c:valAx>
        <c:axId val="84256640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7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4255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7" b="0" i="0" u="none" strike="noStrike" kern="120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</c:v>
                </c:pt>
                <c:pt idx="1">
                  <c:v>36</c:v>
                </c:pt>
                <c:pt idx="2">
                  <c:v>9</c:v>
                </c:pt>
                <c:pt idx="3">
                  <c:v>7</c:v>
                </c:pt>
              </c:numCache>
            </c:numRef>
          </c:val>
        </c:ser>
        <c:dLbls>
          <c:showVal val="1"/>
        </c:dLbls>
        <c:gapWidth val="41"/>
        <c:axId val="75954048"/>
        <c:axId val="75955584"/>
      </c:barChart>
      <c:catAx>
        <c:axId val="759540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75955584"/>
        <c:crosses val="autoZero"/>
        <c:auto val="1"/>
        <c:lblAlgn val="ctr"/>
        <c:lblOffset val="100"/>
      </c:catAx>
      <c:valAx>
        <c:axId val="7595558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75954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</c:v>
                </c:pt>
                <c:pt idx="1">
                  <c:v>38</c:v>
                </c:pt>
                <c:pt idx="2">
                  <c:v>10</c:v>
                </c:pt>
                <c:pt idx="3">
                  <c:v>7</c:v>
                </c:pt>
              </c:numCache>
            </c:numRef>
          </c:val>
        </c:ser>
        <c:dLbls>
          <c:showVal val="1"/>
        </c:dLbls>
        <c:gapWidth val="41"/>
        <c:axId val="73642752"/>
        <c:axId val="73644288"/>
      </c:barChart>
      <c:catAx>
        <c:axId val="7364275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73644288"/>
        <c:crosses val="autoZero"/>
        <c:auto val="1"/>
        <c:lblAlgn val="ctr"/>
        <c:lblOffset val="100"/>
      </c:catAx>
      <c:valAx>
        <c:axId val="7364428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73642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40</c:v>
                </c:pt>
                <c:pt idx="2">
                  <c:v>10</c:v>
                </c:pt>
                <c:pt idx="3">
                  <c:v>7</c:v>
                </c:pt>
              </c:numCache>
            </c:numRef>
          </c:val>
        </c:ser>
        <c:dLbls>
          <c:showVal val="1"/>
        </c:dLbls>
        <c:gapWidth val="41"/>
        <c:axId val="77028736"/>
        <c:axId val="77034624"/>
      </c:barChart>
      <c:catAx>
        <c:axId val="770287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77034624"/>
        <c:crosses val="autoZero"/>
        <c:auto val="1"/>
        <c:lblAlgn val="ctr"/>
        <c:lblOffset val="100"/>
      </c:catAx>
      <c:valAx>
        <c:axId val="7703462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77028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</c:v>
                </c:pt>
                <c:pt idx="1">
                  <c:v>41</c:v>
                </c:pt>
                <c:pt idx="2">
                  <c:v>11</c:v>
                </c:pt>
                <c:pt idx="3">
                  <c:v>7</c:v>
                </c:pt>
              </c:numCache>
            </c:numRef>
          </c:val>
        </c:ser>
        <c:dLbls>
          <c:showVal val="1"/>
        </c:dLbls>
        <c:gapWidth val="41"/>
        <c:axId val="77007104"/>
        <c:axId val="83533824"/>
      </c:barChart>
      <c:catAx>
        <c:axId val="7700710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533824"/>
        <c:crosses val="autoZero"/>
        <c:auto val="1"/>
        <c:lblAlgn val="ctr"/>
        <c:lblOffset val="100"/>
      </c:catAx>
      <c:valAx>
        <c:axId val="8353382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77007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42</c:v>
                </c:pt>
                <c:pt idx="2">
                  <c:v>12</c:v>
                </c:pt>
                <c:pt idx="3">
                  <c:v>6</c:v>
                </c:pt>
              </c:numCache>
            </c:numRef>
          </c:val>
        </c:ser>
        <c:dLbls>
          <c:showVal val="1"/>
        </c:dLbls>
        <c:gapWidth val="41"/>
        <c:axId val="83387520"/>
        <c:axId val="83389056"/>
      </c:barChart>
      <c:catAx>
        <c:axId val="833875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389056"/>
        <c:crosses val="autoZero"/>
        <c:auto val="1"/>
        <c:lblAlgn val="ctr"/>
        <c:lblOffset val="100"/>
      </c:catAx>
      <c:valAx>
        <c:axId val="8338905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83387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</c:v>
                </c:pt>
                <c:pt idx="1">
                  <c:v>45</c:v>
                </c:pt>
                <c:pt idx="2">
                  <c:v>12</c:v>
                </c:pt>
                <c:pt idx="3">
                  <c:v>7</c:v>
                </c:pt>
              </c:numCache>
            </c:numRef>
          </c:val>
        </c:ser>
        <c:dLbls>
          <c:showVal val="1"/>
        </c:dLbls>
        <c:gapWidth val="41"/>
        <c:axId val="83558400"/>
        <c:axId val="83559936"/>
      </c:barChart>
      <c:catAx>
        <c:axId val="835584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559936"/>
        <c:crosses val="autoZero"/>
        <c:auto val="1"/>
        <c:lblAlgn val="ctr"/>
        <c:lblOffset val="100"/>
      </c:catAx>
      <c:valAx>
        <c:axId val="8355993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83558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32</c:v>
                </c:pt>
                <c:pt idx="1">
                  <c:v>48</c:v>
                </c:pt>
                <c:pt idx="2">
                  <c:v>14</c:v>
                </c:pt>
                <c:pt idx="3">
                  <c:v>6</c:v>
                </c:pt>
              </c:numCache>
            </c:numRef>
          </c:val>
        </c:ser>
        <c:dLbls>
          <c:showVal val="1"/>
        </c:dLbls>
        <c:gapWidth val="41"/>
        <c:axId val="83888768"/>
        <c:axId val="83894656"/>
      </c:barChart>
      <c:catAx>
        <c:axId val="838887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894656"/>
        <c:crosses val="autoZero"/>
        <c:auto val="1"/>
        <c:lblAlgn val="ctr"/>
        <c:lblOffset val="100"/>
      </c:catAx>
      <c:valAx>
        <c:axId val="8389465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83888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fr-FR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00206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physique</c:v>
                </c:pt>
                <c:pt idx="1">
                  <c:v>thechnique</c:v>
                </c:pt>
                <c:pt idx="2">
                  <c:v>tactique</c:v>
                </c:pt>
                <c:pt idx="3">
                  <c:v>théorique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50</c:v>
                </c:pt>
                <c:pt idx="2">
                  <c:v>14</c:v>
                </c:pt>
                <c:pt idx="3">
                  <c:v>6</c:v>
                </c:pt>
              </c:numCache>
            </c:numRef>
          </c:val>
        </c:ser>
        <c:dLbls>
          <c:showVal val="1"/>
        </c:dLbls>
        <c:gapWidth val="41"/>
        <c:axId val="83920384"/>
        <c:axId val="83921920"/>
      </c:barChart>
      <c:catAx>
        <c:axId val="839203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921920"/>
        <c:crosses val="autoZero"/>
        <c:auto val="1"/>
        <c:lblAlgn val="ctr"/>
        <c:lblOffset val="100"/>
      </c:catAx>
      <c:valAx>
        <c:axId val="8392192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8392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1197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04465" y="5462701"/>
            <a:ext cx="30791708" cy="10537533"/>
          </a:xfrm>
        </p:spPr>
        <p:txBody>
          <a:bodyPr anchor="b">
            <a:normAutofit/>
          </a:bodyPr>
          <a:lstStyle>
            <a:lvl1pPr algn="ctr">
              <a:defRPr sz="2015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4465" y="16320247"/>
            <a:ext cx="30791708" cy="5760081"/>
          </a:xfrm>
        </p:spPr>
        <p:txBody>
          <a:bodyPr>
            <a:normAutofit/>
          </a:bodyPr>
          <a:lstStyle>
            <a:lvl1pPr marL="0" indent="0" algn="ctr">
              <a:buNone/>
              <a:defRPr sz="9239">
                <a:solidFill>
                  <a:schemeClr val="bg1">
                    <a:lumMod val="50000"/>
                  </a:schemeClr>
                </a:solidFill>
              </a:defRPr>
            </a:lvl1pPr>
            <a:lvl2pPr marL="1920011" indent="0" algn="ctr">
              <a:buNone/>
              <a:defRPr sz="8399"/>
            </a:lvl2pPr>
            <a:lvl3pPr marL="3840023" indent="0" algn="ctr">
              <a:buNone/>
              <a:defRPr sz="7559"/>
            </a:lvl3pPr>
            <a:lvl4pPr marL="5760034" indent="0" algn="ctr">
              <a:buNone/>
              <a:defRPr sz="6719"/>
            </a:lvl4pPr>
            <a:lvl5pPr marL="7680046" indent="0" algn="ctr">
              <a:buNone/>
              <a:defRPr sz="6719"/>
            </a:lvl5pPr>
            <a:lvl6pPr marL="9600057" indent="0" algn="ctr">
              <a:buNone/>
              <a:defRPr sz="6719"/>
            </a:lvl6pPr>
            <a:lvl7pPr marL="11520068" indent="0" algn="ctr">
              <a:buNone/>
              <a:defRPr sz="6719"/>
            </a:lvl7pPr>
            <a:lvl8pPr marL="13440080" indent="0" algn="ctr">
              <a:buNone/>
              <a:defRPr sz="6719"/>
            </a:lvl8pPr>
            <a:lvl9pPr marL="15360091" indent="0" algn="ctr">
              <a:buNone/>
              <a:defRPr sz="671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9295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7903" y="18013385"/>
            <a:ext cx="36724908" cy="3408386"/>
          </a:xfrm>
        </p:spPr>
        <p:txBody>
          <a:bodyPr anchor="b"/>
          <a:lstStyle>
            <a:lvl1pPr>
              <a:defRPr sz="134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97976" y="2932373"/>
            <a:ext cx="34804761" cy="13497883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3438"/>
            </a:lvl1pPr>
            <a:lvl2pPr marL="1920011" indent="0">
              <a:buNone/>
              <a:defRPr sz="11759"/>
            </a:lvl2pPr>
            <a:lvl3pPr marL="3840023" indent="0">
              <a:buNone/>
              <a:defRPr sz="10079"/>
            </a:lvl3pPr>
            <a:lvl4pPr marL="5760034" indent="0">
              <a:buNone/>
              <a:defRPr sz="8399"/>
            </a:lvl4pPr>
            <a:lvl5pPr marL="7680046" indent="0">
              <a:buNone/>
              <a:defRPr sz="8399"/>
            </a:lvl5pPr>
            <a:lvl6pPr marL="9600057" indent="0">
              <a:buNone/>
              <a:defRPr sz="8399"/>
            </a:lvl6pPr>
            <a:lvl7pPr marL="11520068" indent="0">
              <a:buNone/>
              <a:defRPr sz="8399"/>
            </a:lvl7pPr>
            <a:lvl8pPr marL="13440080" indent="0">
              <a:buNone/>
              <a:defRPr sz="8399"/>
            </a:lvl8pPr>
            <a:lvl9pPr marL="15360091" indent="0">
              <a:buNone/>
              <a:defRPr sz="839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7834" y="21454293"/>
            <a:ext cx="36724979" cy="2866066"/>
          </a:xfrm>
        </p:spPr>
        <p:txBody>
          <a:bodyPr/>
          <a:lstStyle>
            <a:lvl1pPr marL="0" indent="0" algn="ctr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1667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7834" y="2560040"/>
            <a:ext cx="36724979" cy="14392842"/>
          </a:xfrm>
        </p:spPr>
        <p:txBody>
          <a:bodyPr anchor="ctr"/>
          <a:lstStyle>
            <a:lvl1pPr algn="ctr">
              <a:defRPr sz="134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7834" y="17658301"/>
            <a:ext cx="36724979" cy="6662062"/>
          </a:xfrm>
        </p:spPr>
        <p:txBody>
          <a:bodyPr anchor="ctr"/>
          <a:lstStyle>
            <a:lvl1pPr marL="0" indent="0" algn="ctr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19778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4449" y="3664468"/>
            <a:ext cx="32962994" cy="11464379"/>
          </a:xfrm>
        </p:spPr>
        <p:txBody>
          <a:bodyPr anchor="ctr"/>
          <a:lstStyle>
            <a:lvl1pPr>
              <a:defRPr sz="134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6096865" y="15160463"/>
            <a:ext cx="31012540" cy="2497834"/>
          </a:xfrm>
        </p:spPr>
        <p:txBody>
          <a:bodyPr anchor="t">
            <a:normAutofit/>
          </a:bodyPr>
          <a:lstStyle>
            <a:lvl1pPr marL="0" indent="0">
              <a:buNone/>
              <a:defRPr sz="587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7834" y="18363725"/>
            <a:ext cx="36724979" cy="5967765"/>
          </a:xfrm>
        </p:spPr>
        <p:txBody>
          <a:bodyPr anchor="ctr">
            <a:normAutofit/>
          </a:bodyPr>
          <a:lstStyle>
            <a:lvl1pPr marL="0" indent="0" algn="ctr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84899" y="3728597"/>
            <a:ext cx="2583761" cy="2455788"/>
          </a:xfrm>
          <a:prstGeom prst="rect">
            <a:avLst/>
          </a:prstGeom>
        </p:spPr>
        <p:txBody>
          <a:bodyPr vert="horz" lIns="384006" tIns="192003" rIns="384006" bIns="192003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3359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87779" y="13102619"/>
            <a:ext cx="2615665" cy="2455788"/>
          </a:xfrm>
          <a:prstGeom prst="rect">
            <a:avLst/>
          </a:prstGeom>
        </p:spPr>
        <p:txBody>
          <a:bodyPr vert="horz" lIns="384006" tIns="192003" rIns="384006" bIns="192003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3359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43986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7834" y="8981644"/>
            <a:ext cx="36724979" cy="10548544"/>
          </a:xfrm>
        </p:spPr>
        <p:txBody>
          <a:bodyPr anchor="b"/>
          <a:lstStyle>
            <a:lvl1pPr algn="ctr">
              <a:defRPr sz="134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7834" y="19579648"/>
            <a:ext cx="36724979" cy="4790177"/>
          </a:xfrm>
        </p:spPr>
        <p:txBody>
          <a:bodyPr anchor="t"/>
          <a:lstStyle>
            <a:lvl1pPr marL="0" indent="0" algn="ctr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492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237834" y="2560038"/>
            <a:ext cx="36724979" cy="67406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3237832" y="9940695"/>
            <a:ext cx="11689458" cy="2420034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0079" b="0">
                <a:solidFill>
                  <a:schemeClr val="tx1"/>
                </a:solidFill>
              </a:defRPr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3237832" y="12360734"/>
            <a:ext cx="11689458" cy="11959631"/>
          </a:xfrm>
        </p:spPr>
        <p:txBody>
          <a:bodyPr anchor="t">
            <a:normAutofit/>
          </a:bodyPr>
          <a:lstStyle>
            <a:lvl1pPr marL="0" indent="0" algn="ctr">
              <a:buNone/>
              <a:defRPr sz="5879"/>
            </a:lvl1pPr>
            <a:lvl2pPr marL="1920011" indent="0">
              <a:buNone/>
              <a:defRPr sz="5039"/>
            </a:lvl2pPr>
            <a:lvl3pPr marL="3840023" indent="0">
              <a:buNone/>
              <a:defRPr sz="4200"/>
            </a:lvl3pPr>
            <a:lvl4pPr marL="5760034" indent="0">
              <a:buNone/>
              <a:defRPr sz="3780"/>
            </a:lvl4pPr>
            <a:lvl5pPr marL="7680046" indent="0">
              <a:buNone/>
              <a:defRPr sz="3780"/>
            </a:lvl5pPr>
            <a:lvl6pPr marL="9600057" indent="0">
              <a:buNone/>
              <a:defRPr sz="3780"/>
            </a:lvl6pPr>
            <a:lvl7pPr marL="11520068" indent="0">
              <a:buNone/>
              <a:defRPr sz="3780"/>
            </a:lvl7pPr>
            <a:lvl8pPr marL="13440080" indent="0">
              <a:buNone/>
              <a:defRPr sz="3780"/>
            </a:lvl8pPr>
            <a:lvl9pPr marL="15360091" indent="0">
              <a:buNone/>
              <a:defRPr sz="3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76418" y="9940695"/>
            <a:ext cx="11663043" cy="2420034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0079" b="0">
                <a:solidFill>
                  <a:schemeClr val="tx1"/>
                </a:solidFill>
              </a:defRPr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15737299" y="12360734"/>
            <a:ext cx="11704959" cy="11959631"/>
          </a:xfrm>
        </p:spPr>
        <p:txBody>
          <a:bodyPr anchor="t">
            <a:normAutofit/>
          </a:bodyPr>
          <a:lstStyle>
            <a:lvl1pPr marL="0" indent="0" algn="ctr">
              <a:buNone/>
              <a:defRPr sz="5879"/>
            </a:lvl1pPr>
            <a:lvl2pPr marL="1920011" indent="0">
              <a:buNone/>
              <a:defRPr sz="5039"/>
            </a:lvl2pPr>
            <a:lvl3pPr marL="3840023" indent="0">
              <a:buNone/>
              <a:defRPr sz="4200"/>
            </a:lvl3pPr>
            <a:lvl4pPr marL="5760034" indent="0">
              <a:buNone/>
              <a:defRPr sz="3780"/>
            </a:lvl4pPr>
            <a:lvl5pPr marL="7680046" indent="0">
              <a:buNone/>
              <a:defRPr sz="3780"/>
            </a:lvl5pPr>
            <a:lvl6pPr marL="9600057" indent="0">
              <a:buNone/>
              <a:defRPr sz="3780"/>
            </a:lvl6pPr>
            <a:lvl7pPr marL="11520068" indent="0">
              <a:buNone/>
              <a:defRPr sz="3780"/>
            </a:lvl7pPr>
            <a:lvl8pPr marL="13440080" indent="0">
              <a:buNone/>
              <a:defRPr sz="3780"/>
            </a:lvl8pPr>
            <a:lvl9pPr marL="15360091" indent="0">
              <a:buNone/>
              <a:defRPr sz="3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8252263" y="9940695"/>
            <a:ext cx="11710548" cy="2420034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0079" b="0">
                <a:solidFill>
                  <a:schemeClr val="tx1"/>
                </a:solidFill>
              </a:defRPr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28252263" y="12360734"/>
            <a:ext cx="11710548" cy="11959631"/>
          </a:xfrm>
        </p:spPr>
        <p:txBody>
          <a:bodyPr anchor="t">
            <a:normAutofit/>
          </a:bodyPr>
          <a:lstStyle>
            <a:lvl1pPr marL="0" indent="0" algn="ctr">
              <a:buNone/>
              <a:defRPr sz="5879"/>
            </a:lvl1pPr>
            <a:lvl2pPr marL="1920011" indent="0">
              <a:buNone/>
              <a:defRPr sz="5039"/>
            </a:lvl2pPr>
            <a:lvl3pPr marL="3840023" indent="0">
              <a:buNone/>
              <a:defRPr sz="4200"/>
            </a:lvl3pPr>
            <a:lvl4pPr marL="5760034" indent="0">
              <a:buNone/>
              <a:defRPr sz="3780"/>
            </a:lvl4pPr>
            <a:lvl5pPr marL="7680046" indent="0">
              <a:buNone/>
              <a:defRPr sz="3780"/>
            </a:lvl5pPr>
            <a:lvl6pPr marL="9600057" indent="0">
              <a:buNone/>
              <a:defRPr sz="3780"/>
            </a:lvl6pPr>
            <a:lvl7pPr marL="11520068" indent="0">
              <a:buNone/>
              <a:defRPr sz="3780"/>
            </a:lvl7pPr>
            <a:lvl8pPr marL="13440080" indent="0">
              <a:buNone/>
              <a:defRPr sz="3780"/>
            </a:lvl8pPr>
            <a:lvl9pPr marL="15360091" indent="0">
              <a:buNone/>
              <a:defRPr sz="3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08252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237834" y="2564960"/>
            <a:ext cx="36724979" cy="67357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3237834" y="17658297"/>
            <a:ext cx="11680363" cy="2420034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9239" b="0">
                <a:solidFill>
                  <a:schemeClr val="tx1"/>
                </a:solidFill>
              </a:defRPr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3237834" y="9940695"/>
            <a:ext cx="11680363" cy="6400094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6719"/>
            </a:lvl1pPr>
            <a:lvl2pPr marL="1920011" indent="0">
              <a:buNone/>
              <a:defRPr sz="6719"/>
            </a:lvl2pPr>
            <a:lvl3pPr marL="3840023" indent="0">
              <a:buNone/>
              <a:defRPr sz="6719"/>
            </a:lvl3pPr>
            <a:lvl4pPr marL="5760034" indent="0">
              <a:buNone/>
              <a:defRPr sz="6719"/>
            </a:lvl4pPr>
            <a:lvl5pPr marL="7680046" indent="0">
              <a:buNone/>
              <a:defRPr sz="6719"/>
            </a:lvl5pPr>
            <a:lvl6pPr marL="9600057" indent="0">
              <a:buNone/>
              <a:defRPr sz="6719"/>
            </a:lvl6pPr>
            <a:lvl7pPr marL="11520068" indent="0">
              <a:buNone/>
              <a:defRPr sz="6719"/>
            </a:lvl7pPr>
            <a:lvl8pPr marL="13440080" indent="0">
              <a:buNone/>
              <a:defRPr sz="6719"/>
            </a:lvl8pPr>
            <a:lvl9pPr marL="15360091" indent="0">
              <a:buNone/>
              <a:defRPr sz="671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3237834" y="20078331"/>
            <a:ext cx="11680363" cy="4242028"/>
          </a:xfrm>
        </p:spPr>
        <p:txBody>
          <a:bodyPr anchor="t">
            <a:normAutofit/>
          </a:bodyPr>
          <a:lstStyle>
            <a:lvl1pPr marL="0" indent="0" algn="ctr">
              <a:buNone/>
              <a:defRPr sz="5879"/>
            </a:lvl1pPr>
            <a:lvl2pPr marL="1920011" indent="0">
              <a:buNone/>
              <a:defRPr sz="5039"/>
            </a:lvl2pPr>
            <a:lvl3pPr marL="3840023" indent="0">
              <a:buNone/>
              <a:defRPr sz="4200"/>
            </a:lvl3pPr>
            <a:lvl4pPr marL="5760034" indent="0">
              <a:buNone/>
              <a:defRPr sz="3780"/>
            </a:lvl4pPr>
            <a:lvl5pPr marL="7680046" indent="0">
              <a:buNone/>
              <a:defRPr sz="3780"/>
            </a:lvl5pPr>
            <a:lvl6pPr marL="9600057" indent="0">
              <a:buNone/>
              <a:defRPr sz="3780"/>
            </a:lvl6pPr>
            <a:lvl7pPr marL="11520068" indent="0">
              <a:buNone/>
              <a:defRPr sz="3780"/>
            </a:lvl7pPr>
            <a:lvl8pPr marL="13440080" indent="0">
              <a:buNone/>
              <a:defRPr sz="3780"/>
            </a:lvl8pPr>
            <a:lvl9pPr marL="15360091" indent="0">
              <a:buNone/>
              <a:defRPr sz="3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42293" y="17658297"/>
            <a:ext cx="11699563" cy="2420034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9239" b="0">
                <a:solidFill>
                  <a:schemeClr val="tx1"/>
                </a:solidFill>
              </a:defRPr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15737292" y="9940695"/>
            <a:ext cx="11704963" cy="6400094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6719"/>
            </a:lvl1pPr>
            <a:lvl2pPr marL="1920011" indent="0">
              <a:buNone/>
              <a:defRPr sz="6719"/>
            </a:lvl2pPr>
            <a:lvl3pPr marL="3840023" indent="0">
              <a:buNone/>
              <a:defRPr sz="6719"/>
            </a:lvl3pPr>
            <a:lvl4pPr marL="5760034" indent="0">
              <a:buNone/>
              <a:defRPr sz="6719"/>
            </a:lvl4pPr>
            <a:lvl5pPr marL="7680046" indent="0">
              <a:buNone/>
              <a:defRPr sz="6719"/>
            </a:lvl5pPr>
            <a:lvl6pPr marL="9600057" indent="0">
              <a:buNone/>
              <a:defRPr sz="6719"/>
            </a:lvl6pPr>
            <a:lvl7pPr marL="11520068" indent="0">
              <a:buNone/>
              <a:defRPr sz="6719"/>
            </a:lvl7pPr>
            <a:lvl8pPr marL="13440080" indent="0">
              <a:buNone/>
              <a:defRPr sz="6719"/>
            </a:lvl8pPr>
            <a:lvl9pPr marL="15360091" indent="0">
              <a:buNone/>
              <a:defRPr sz="671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15737292" y="20078329"/>
            <a:ext cx="11704963" cy="4242032"/>
          </a:xfrm>
        </p:spPr>
        <p:txBody>
          <a:bodyPr anchor="t">
            <a:normAutofit/>
          </a:bodyPr>
          <a:lstStyle>
            <a:lvl1pPr marL="0" indent="0" algn="ctr">
              <a:buNone/>
              <a:defRPr sz="5879"/>
            </a:lvl1pPr>
            <a:lvl2pPr marL="1920011" indent="0">
              <a:buNone/>
              <a:defRPr sz="5039"/>
            </a:lvl2pPr>
            <a:lvl3pPr marL="3840023" indent="0">
              <a:buNone/>
              <a:defRPr sz="4200"/>
            </a:lvl3pPr>
            <a:lvl4pPr marL="5760034" indent="0">
              <a:buNone/>
              <a:defRPr sz="3780"/>
            </a:lvl4pPr>
            <a:lvl5pPr marL="7680046" indent="0">
              <a:buNone/>
              <a:defRPr sz="3780"/>
            </a:lvl5pPr>
            <a:lvl6pPr marL="9600057" indent="0">
              <a:buNone/>
              <a:defRPr sz="3780"/>
            </a:lvl6pPr>
            <a:lvl7pPr marL="11520068" indent="0">
              <a:buNone/>
              <a:defRPr sz="3780"/>
            </a:lvl7pPr>
            <a:lvl8pPr marL="13440080" indent="0">
              <a:buNone/>
              <a:defRPr sz="3780"/>
            </a:lvl8pPr>
            <a:lvl9pPr marL="15360091" indent="0">
              <a:buNone/>
              <a:defRPr sz="3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8252265" y="17658297"/>
            <a:ext cx="11695500" cy="2420034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9239" b="0">
                <a:solidFill>
                  <a:schemeClr val="tx1"/>
                </a:solidFill>
              </a:defRPr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8252263" y="9940695"/>
            <a:ext cx="11710548" cy="6400094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6719"/>
            </a:lvl1pPr>
            <a:lvl2pPr marL="1920011" indent="0">
              <a:buNone/>
              <a:defRPr sz="6719"/>
            </a:lvl2pPr>
            <a:lvl3pPr marL="3840023" indent="0">
              <a:buNone/>
              <a:defRPr sz="6719"/>
            </a:lvl3pPr>
            <a:lvl4pPr marL="5760034" indent="0">
              <a:buNone/>
              <a:defRPr sz="6719"/>
            </a:lvl4pPr>
            <a:lvl5pPr marL="7680046" indent="0">
              <a:buNone/>
              <a:defRPr sz="6719"/>
            </a:lvl5pPr>
            <a:lvl6pPr marL="9600057" indent="0">
              <a:buNone/>
              <a:defRPr sz="6719"/>
            </a:lvl6pPr>
            <a:lvl7pPr marL="11520068" indent="0">
              <a:buNone/>
              <a:defRPr sz="6719"/>
            </a:lvl7pPr>
            <a:lvl8pPr marL="13440080" indent="0">
              <a:buNone/>
              <a:defRPr sz="6719"/>
            </a:lvl8pPr>
            <a:lvl9pPr marL="15360091" indent="0">
              <a:buNone/>
              <a:defRPr sz="671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28251819" y="20078320"/>
            <a:ext cx="11710992" cy="4242041"/>
          </a:xfrm>
        </p:spPr>
        <p:txBody>
          <a:bodyPr anchor="t">
            <a:normAutofit/>
          </a:bodyPr>
          <a:lstStyle>
            <a:lvl1pPr marL="0" indent="0" algn="ctr">
              <a:buNone/>
              <a:defRPr sz="5879"/>
            </a:lvl1pPr>
            <a:lvl2pPr marL="1920011" indent="0">
              <a:buNone/>
              <a:defRPr sz="5039"/>
            </a:lvl2pPr>
            <a:lvl3pPr marL="3840023" indent="0">
              <a:buNone/>
              <a:defRPr sz="4200"/>
            </a:lvl3pPr>
            <a:lvl4pPr marL="5760034" indent="0">
              <a:buNone/>
              <a:defRPr sz="3780"/>
            </a:lvl4pPr>
            <a:lvl5pPr marL="7680046" indent="0">
              <a:buNone/>
              <a:defRPr sz="3780"/>
            </a:lvl5pPr>
            <a:lvl6pPr marL="9600057" indent="0">
              <a:buNone/>
              <a:defRPr sz="3780"/>
            </a:lvl6pPr>
            <a:lvl7pPr marL="11520068" indent="0">
              <a:buNone/>
              <a:defRPr sz="3780"/>
            </a:lvl7pPr>
            <a:lvl8pPr marL="13440080" indent="0">
              <a:buNone/>
              <a:defRPr sz="3780"/>
            </a:lvl8pPr>
            <a:lvl9pPr marL="15360091" indent="0">
              <a:buNone/>
              <a:defRPr sz="37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41466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3237834" y="9940701"/>
            <a:ext cx="36724979" cy="143796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42710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9" y="2560048"/>
            <a:ext cx="9047354" cy="217603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3237834" y="2560048"/>
            <a:ext cx="27137612" cy="217603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3109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3237827" y="9940697"/>
            <a:ext cx="36722763" cy="1437966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06642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7832" y="3479587"/>
            <a:ext cx="36679978" cy="11493373"/>
          </a:xfrm>
        </p:spPr>
        <p:txBody>
          <a:bodyPr anchor="b">
            <a:normAutofit/>
          </a:bodyPr>
          <a:lstStyle>
            <a:lvl1pPr>
              <a:defRPr sz="167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7832" y="15359633"/>
            <a:ext cx="36679978" cy="5745735"/>
          </a:xfrm>
        </p:spPr>
        <p:txBody>
          <a:bodyPr>
            <a:normAutofit/>
          </a:bodyPr>
          <a:lstStyle>
            <a:lvl1pPr marL="0" indent="0" algn="ctr">
              <a:buNone/>
              <a:defRPr sz="8399">
                <a:solidFill>
                  <a:schemeClr val="bg1">
                    <a:lumMod val="50000"/>
                  </a:schemeClr>
                </a:solidFill>
              </a:defRPr>
            </a:lvl1pPr>
            <a:lvl2pPr marL="1920011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2pPr>
            <a:lvl3pPr marL="3840023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3pPr>
            <a:lvl4pPr marL="5760034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4pPr>
            <a:lvl5pPr marL="7680046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5pPr>
            <a:lvl6pPr marL="9600057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6pPr>
            <a:lvl7pPr marL="11520068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7pPr>
            <a:lvl8pPr marL="13440080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8pPr>
            <a:lvl9pPr marL="15360091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42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237837" y="2597492"/>
            <a:ext cx="36724974" cy="67032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3237827" y="9940697"/>
            <a:ext cx="18092488" cy="1437966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21870323" y="9940697"/>
            <a:ext cx="18090267" cy="1437966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1368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237837" y="2597492"/>
            <a:ext cx="36724974" cy="67032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1852" y="9957178"/>
            <a:ext cx="17268472" cy="2855660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10919" b="0">
                <a:solidFill>
                  <a:schemeClr val="tx1"/>
                </a:solidFill>
              </a:defRPr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3237832" y="12812844"/>
            <a:ext cx="18092488" cy="115075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664827" y="9957178"/>
            <a:ext cx="17297986" cy="2855660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10919" b="0">
                <a:solidFill>
                  <a:schemeClr val="tx1"/>
                </a:solidFill>
              </a:defRPr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21870325" y="12812844"/>
            <a:ext cx="18090272" cy="115075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32849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2349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8749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7832" y="2560038"/>
            <a:ext cx="13945557" cy="8496722"/>
          </a:xfrm>
        </p:spPr>
        <p:txBody>
          <a:bodyPr anchor="b"/>
          <a:lstStyle>
            <a:lvl1pPr algn="ctr">
              <a:defRPr sz="134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17993401" y="2560044"/>
            <a:ext cx="21969405" cy="217603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7834" y="11056760"/>
            <a:ext cx="13945562" cy="13263599"/>
          </a:xfrm>
        </p:spPr>
        <p:txBody>
          <a:bodyPr/>
          <a:lstStyle>
            <a:lvl1pPr marL="0" indent="0" algn="ctr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1321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28800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7837" y="2560038"/>
            <a:ext cx="19510294" cy="8496730"/>
          </a:xfrm>
        </p:spPr>
        <p:txBody>
          <a:bodyPr anchor="b"/>
          <a:lstStyle>
            <a:lvl1pPr algn="ctr">
              <a:defRPr sz="134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642572" y="2560042"/>
            <a:ext cx="14201081" cy="21760321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13438"/>
            </a:lvl1pPr>
            <a:lvl2pPr marL="1920011" indent="0">
              <a:buNone/>
              <a:defRPr sz="11759"/>
            </a:lvl2pPr>
            <a:lvl3pPr marL="3840023" indent="0">
              <a:buNone/>
              <a:defRPr sz="10079"/>
            </a:lvl3pPr>
            <a:lvl4pPr marL="5760034" indent="0">
              <a:buNone/>
              <a:defRPr sz="8399"/>
            </a:lvl4pPr>
            <a:lvl5pPr marL="7680046" indent="0">
              <a:buNone/>
              <a:defRPr sz="8399"/>
            </a:lvl5pPr>
            <a:lvl6pPr marL="9600057" indent="0">
              <a:buNone/>
              <a:defRPr sz="8399"/>
            </a:lvl6pPr>
            <a:lvl7pPr marL="11520068" indent="0">
              <a:buNone/>
              <a:defRPr sz="8399"/>
            </a:lvl7pPr>
            <a:lvl8pPr marL="13440080" indent="0">
              <a:buNone/>
              <a:defRPr sz="8399"/>
            </a:lvl8pPr>
            <a:lvl9pPr marL="15360091" indent="0">
              <a:buNone/>
              <a:defRPr sz="839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7903" y="11056766"/>
            <a:ext cx="19510228" cy="13263595"/>
          </a:xfrm>
        </p:spPr>
        <p:txBody>
          <a:bodyPr/>
          <a:lstStyle>
            <a:lvl1pPr marL="0" indent="0" algn="ctr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1196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" y="-2"/>
            <a:ext cx="43200647" cy="288004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7837" y="2597492"/>
            <a:ext cx="36724974" cy="6703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7834" y="9940701"/>
            <a:ext cx="36724979" cy="1437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208526" y="24707038"/>
            <a:ext cx="97201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7834" y="24707038"/>
            <a:ext cx="23644436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254926" y="24707038"/>
            <a:ext cx="2707887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6986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3840023" rtl="1" eaLnBrk="1" latinLnBrk="0" hangingPunct="1">
        <a:lnSpc>
          <a:spcPct val="90000"/>
        </a:lnSpc>
        <a:spcBef>
          <a:spcPct val="0"/>
        </a:spcBef>
        <a:buNone/>
        <a:defRPr sz="15118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960006" indent="-960006" algn="r" defTabSz="3840023" rtl="1" eaLnBrk="1" latinLnBrk="0" hangingPunct="1">
        <a:lnSpc>
          <a:spcPct val="120000"/>
        </a:lnSpc>
        <a:spcBef>
          <a:spcPts val="4200"/>
        </a:spcBef>
        <a:buClr>
          <a:schemeClr val="tx1"/>
        </a:buClr>
        <a:buFont typeface="Arial" panose="020B0604020202020204" pitchFamily="34" charset="0"/>
        <a:buChar char="•"/>
        <a:defRPr sz="839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2880017" indent="-960006" algn="r" defTabSz="3840023" rtl="1" eaLnBrk="1" latinLnBrk="0" hangingPunct="1">
        <a:lnSpc>
          <a:spcPct val="120000"/>
        </a:lnSpc>
        <a:spcBef>
          <a:spcPts val="2100"/>
        </a:spcBef>
        <a:buClr>
          <a:schemeClr val="tx1"/>
        </a:buClr>
        <a:buFont typeface="Arial" panose="020B0604020202020204" pitchFamily="34" charset="0"/>
        <a:buChar char="•"/>
        <a:defRPr sz="755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4800029" indent="-960006" algn="r" defTabSz="3840023" rtl="1" eaLnBrk="1" latinLnBrk="0" hangingPunct="1">
        <a:lnSpc>
          <a:spcPct val="120000"/>
        </a:lnSpc>
        <a:spcBef>
          <a:spcPts val="2100"/>
        </a:spcBef>
        <a:buClr>
          <a:schemeClr val="tx1"/>
        </a:buClr>
        <a:buFont typeface="Arial" panose="020B0604020202020204" pitchFamily="34" charset="0"/>
        <a:buChar char="•"/>
        <a:defRPr sz="671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6720040" indent="-960006" algn="r" defTabSz="3840023" rtl="1" eaLnBrk="1" latinLnBrk="0" hangingPunct="1">
        <a:lnSpc>
          <a:spcPct val="120000"/>
        </a:lnSpc>
        <a:spcBef>
          <a:spcPts val="2100"/>
        </a:spcBef>
        <a:buClr>
          <a:schemeClr val="tx1"/>
        </a:buClr>
        <a:buFont typeface="Arial" panose="020B0604020202020204" pitchFamily="34" charset="0"/>
        <a:buChar char="•"/>
        <a:defRPr sz="587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8640051" indent="-960006" algn="r" defTabSz="3840023" rtl="1" eaLnBrk="1" latinLnBrk="0" hangingPunct="1">
        <a:lnSpc>
          <a:spcPct val="120000"/>
        </a:lnSpc>
        <a:spcBef>
          <a:spcPts val="2100"/>
        </a:spcBef>
        <a:buClr>
          <a:schemeClr val="tx1"/>
        </a:buClr>
        <a:buFont typeface="Arial" panose="020B0604020202020204" pitchFamily="34" charset="0"/>
        <a:buChar char="•"/>
        <a:defRPr sz="587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0560063" indent="-960006" algn="r" defTabSz="3840023" rtl="1" eaLnBrk="1" latinLnBrk="0" hangingPunct="1">
        <a:lnSpc>
          <a:spcPct val="120000"/>
        </a:lnSpc>
        <a:spcBef>
          <a:spcPts val="2100"/>
        </a:spcBef>
        <a:buClr>
          <a:schemeClr val="tx1"/>
        </a:buClr>
        <a:buFont typeface="Arial" panose="020B0604020202020204" pitchFamily="34" charset="0"/>
        <a:buChar char="•"/>
        <a:defRPr sz="587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12480074" indent="-960006" algn="r" defTabSz="3840023" rtl="1" eaLnBrk="1" latinLnBrk="0" hangingPunct="1">
        <a:lnSpc>
          <a:spcPct val="120000"/>
        </a:lnSpc>
        <a:spcBef>
          <a:spcPts val="2100"/>
        </a:spcBef>
        <a:buClr>
          <a:schemeClr val="tx1"/>
        </a:buClr>
        <a:buFont typeface="Arial" panose="020B0604020202020204" pitchFamily="34" charset="0"/>
        <a:buChar char="•"/>
        <a:defRPr sz="587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14400086" indent="-960006" algn="r" defTabSz="3840023" rtl="1" eaLnBrk="1" latinLnBrk="0" hangingPunct="1">
        <a:lnSpc>
          <a:spcPct val="120000"/>
        </a:lnSpc>
        <a:spcBef>
          <a:spcPts val="2100"/>
        </a:spcBef>
        <a:buClr>
          <a:schemeClr val="tx1"/>
        </a:buClr>
        <a:buFont typeface="Arial" panose="020B0604020202020204" pitchFamily="34" charset="0"/>
        <a:buChar char="•"/>
        <a:defRPr sz="587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16320097" indent="-960006" algn="r" defTabSz="3840023" rtl="1" eaLnBrk="1" latinLnBrk="0" hangingPunct="1">
        <a:lnSpc>
          <a:spcPct val="120000"/>
        </a:lnSpc>
        <a:spcBef>
          <a:spcPts val="2100"/>
        </a:spcBef>
        <a:buClr>
          <a:schemeClr val="tx1"/>
        </a:buClr>
        <a:buFont typeface="Arial" panose="020B0604020202020204" pitchFamily="34" charset="0"/>
        <a:buChar char="•"/>
        <a:defRPr sz="587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3840023" rtl="1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1pPr>
      <a:lvl2pPr marL="1920011" algn="r" defTabSz="3840023" rtl="1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840023" algn="r" defTabSz="3840023" rtl="1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3pPr>
      <a:lvl4pPr marL="5760034" algn="r" defTabSz="3840023" rtl="1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4pPr>
      <a:lvl5pPr marL="7680046" algn="r" defTabSz="3840023" rtl="1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5pPr>
      <a:lvl6pPr marL="9600057" algn="r" defTabSz="3840023" rtl="1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6pPr>
      <a:lvl7pPr marL="11520068" algn="r" defTabSz="3840023" rtl="1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7pPr>
      <a:lvl8pPr marL="13440080" algn="r" defTabSz="3840023" rtl="1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8pPr>
      <a:lvl9pPr marL="15360091" algn="r" defTabSz="3840023" rtl="1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12" Type="http://schemas.openxmlformats.org/officeDocument/2006/relationships/chart" Target="../charts/chart1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11" Type="http://schemas.openxmlformats.org/officeDocument/2006/relationships/chart" Target="../charts/chart10.xml"/><Relationship Id="rId5" Type="http://schemas.openxmlformats.org/officeDocument/2006/relationships/chart" Target="../charts/chart4.xml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706147" y="791671"/>
            <a:ext cx="1303029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7200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Planification</a:t>
            </a:r>
            <a:r>
              <a:rPr lang="en-US" sz="7200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fr-FR" sz="7200" cap="none" spc="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annuelle</a:t>
            </a:r>
            <a:r>
              <a:rPr lang="en-US" sz="720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7200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“mini basket”</a:t>
            </a:r>
            <a:endParaRPr lang="en-US" sz="7200" cap="none" spc="0" dirty="0" smtClean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9389" y="0"/>
            <a:ext cx="10828422" cy="447574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fr-FR" sz="4800" b="1" dirty="0" smtClean="0"/>
              <a:t>Encadre  par</a:t>
            </a:r>
            <a:r>
              <a:rPr lang="fr-FR" sz="4800" b="1" dirty="0" smtClean="0"/>
              <a:t>: </a:t>
            </a:r>
            <a:r>
              <a:rPr lang="fr-FR" sz="4800" b="1" dirty="0" smtClean="0"/>
              <a:t>Dr/ </a:t>
            </a:r>
            <a:r>
              <a:rPr lang="fr-FR" sz="4800" b="1" dirty="0" err="1" smtClean="0"/>
              <a:t>kara.nadir</a:t>
            </a:r>
            <a:r>
              <a:rPr lang="fr-FR" sz="4800" b="1" dirty="0" smtClean="0"/>
              <a:t>  </a:t>
            </a:r>
          </a:p>
          <a:p>
            <a:r>
              <a:rPr lang="fr-FR" sz="4800" b="1" dirty="0" smtClean="0"/>
              <a:t>élabore </a:t>
            </a:r>
            <a:r>
              <a:rPr lang="fr-FR" sz="4800" b="1" dirty="0" smtClean="0"/>
              <a:t>par:</a:t>
            </a:r>
          </a:p>
          <a:p>
            <a:r>
              <a:rPr lang="fr-FR" sz="4800" b="1" dirty="0" err="1" smtClean="0"/>
              <a:t>Zakkou</a:t>
            </a:r>
            <a:r>
              <a:rPr lang="fr-FR" sz="4800" b="1" dirty="0" smtClean="0"/>
              <a:t> </a:t>
            </a:r>
            <a:r>
              <a:rPr lang="fr-FR" sz="4800" b="1" dirty="0" err="1" smtClean="0"/>
              <a:t>abd</a:t>
            </a:r>
            <a:r>
              <a:rPr lang="fr-FR" sz="4800" b="1" dirty="0" smtClean="0"/>
              <a:t> </a:t>
            </a:r>
            <a:r>
              <a:rPr lang="fr-FR" sz="4800" b="1" dirty="0" err="1" smtClean="0"/>
              <a:t>errezzaq</a:t>
            </a:r>
            <a:endParaRPr lang="fr-FR" sz="4800" b="1" dirty="0" smtClean="0"/>
          </a:p>
          <a:p>
            <a:r>
              <a:rPr lang="fr-FR" sz="4800" b="1" dirty="0" err="1" smtClean="0"/>
              <a:t>Zetili</a:t>
            </a:r>
            <a:r>
              <a:rPr lang="fr-FR" sz="4800" b="1" dirty="0" smtClean="0"/>
              <a:t> </a:t>
            </a:r>
            <a:r>
              <a:rPr lang="fr-FR" sz="4800" b="1" dirty="0" err="1" smtClean="0"/>
              <a:t>ayoub</a:t>
            </a:r>
            <a:endParaRPr lang="fr-FR" sz="4800" b="1" dirty="0" smtClean="0"/>
          </a:p>
          <a:p>
            <a:r>
              <a:rPr lang="fr-FR" sz="4800" b="1" dirty="0" err="1" smtClean="0"/>
              <a:t>Bouklouha</a:t>
            </a:r>
            <a:r>
              <a:rPr lang="fr-FR" sz="4800" b="1" dirty="0" smtClean="0"/>
              <a:t> </a:t>
            </a:r>
            <a:r>
              <a:rPr lang="fr-FR" sz="4800" b="1" dirty="0" err="1" smtClean="0"/>
              <a:t>loukmane</a:t>
            </a:r>
            <a:endParaRPr lang="ar-DZ" sz="48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33744568" y="791671"/>
            <a:ext cx="8662737" cy="32244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fr-FR" sz="4400" dirty="0" smtClean="0"/>
              <a:t>Club: CBM</a:t>
            </a:r>
          </a:p>
          <a:p>
            <a:r>
              <a:rPr lang="fr-FR" sz="4400" dirty="0" smtClean="0"/>
              <a:t>Catégorie: U 11</a:t>
            </a:r>
          </a:p>
          <a:p>
            <a:r>
              <a:rPr lang="fr-FR" sz="4400" dirty="0" smtClean="0"/>
              <a:t>Année sportive:2017/2018</a:t>
            </a:r>
          </a:p>
          <a:p>
            <a:r>
              <a:rPr lang="fr-FR" sz="4400" dirty="0" smtClean="0"/>
              <a:t>Spécialité: basketball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60507067"/>
              </p:ext>
            </p:extLst>
          </p:nvPr>
        </p:nvGraphicFramePr>
        <p:xfrm>
          <a:off x="2454446" y="4463142"/>
          <a:ext cx="37971644" cy="176756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3764"/>
                <a:gridCol w="1639733"/>
                <a:gridCol w="261257"/>
                <a:gridCol w="553452"/>
                <a:gridCol w="817974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  <a:gridCol w="773306"/>
              </a:tblGrid>
              <a:tr h="739182">
                <a:tc rowSpan="2">
                  <a:txBody>
                    <a:bodyPr/>
                    <a:lstStyle/>
                    <a:p>
                      <a:pPr algn="ctr" fontAlgn="b"/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mois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Septembre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octobre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err="1" smtClean="0">
                          <a:effectLst/>
                        </a:rPr>
                        <a:t>nov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err="1">
                          <a:effectLst/>
                        </a:rPr>
                        <a:t>dec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err="1" smtClean="0">
                          <a:effectLst/>
                        </a:rPr>
                        <a:t>janv</a:t>
                      </a:r>
                      <a:r>
                        <a:rPr lang="ar-DZ" sz="3200" u="none" strike="noStrike" dirty="0">
                          <a:effectLst/>
                        </a:rPr>
                        <a:t>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err="1">
                          <a:effectLst/>
                        </a:rPr>
                        <a:t>fev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mars</a:t>
                      </a:r>
                      <a:r>
                        <a:rPr lang="ar-DZ" sz="3200" u="none" strike="noStrike" dirty="0">
                          <a:effectLst/>
                        </a:rPr>
                        <a:t>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avril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mai</a:t>
                      </a:r>
                      <a:r>
                        <a:rPr lang="ar-DZ" sz="3200" u="none" strike="noStrike" dirty="0">
                          <a:effectLst/>
                        </a:rPr>
                        <a:t> 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semaine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4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5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9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10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11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12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13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14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15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16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17</a:t>
                      </a:r>
                      <a:endParaRPr lang="ar-DZ" sz="3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18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20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21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22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23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24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25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26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31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32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33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34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35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36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 smtClean="0">
                          <a:effectLst/>
                        </a:rPr>
                        <a:t>37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38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47862"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jours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>
                          <a:effectLst/>
                        </a:rPr>
                        <a:t>samedi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9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7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 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25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9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30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 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20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27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10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17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 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25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15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29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 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20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27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>
                          <a:effectLst/>
                        </a:rPr>
                        <a:t>mardi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5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12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19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10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17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31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 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7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28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5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19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9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16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6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20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27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7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28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25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9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>
                          <a:effectLst/>
                        </a:rPr>
                        <a:t>jeudi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7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5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19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9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7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25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15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9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6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13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20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27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4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11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18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>
                          <a:effectLst/>
                        </a:rPr>
                        <a:t>25</a:t>
                      </a:r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47862"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err="1">
                          <a:effectLst/>
                        </a:rPr>
                        <a:t>nbr</a:t>
                      </a:r>
                      <a:r>
                        <a:rPr lang="fr-FR" sz="3200" u="none" strike="noStrike" dirty="0">
                          <a:effectLst/>
                        </a:rPr>
                        <a:t> </a:t>
                      </a:r>
                      <a:r>
                        <a:rPr lang="fr-FR" sz="3200" u="none" strike="noStrike" dirty="0" err="1">
                          <a:effectLst/>
                        </a:rPr>
                        <a:t>sécs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programé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>
                          <a:effectLst/>
                        </a:rPr>
                        <a:t>sécs prog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r-DZ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err="1">
                          <a:effectLst/>
                        </a:rPr>
                        <a:t>volm</a:t>
                      </a:r>
                      <a:r>
                        <a:rPr lang="fr-FR" sz="3200" u="none" strike="noStrike" dirty="0">
                          <a:effectLst/>
                        </a:rPr>
                        <a:t> h/s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4:30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3:00</a:t>
                      </a:r>
                      <a:endParaRPr lang="ar-D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04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>
                          <a:effectLst/>
                        </a:rPr>
                        <a:t>volm h/m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réalisé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err="1">
                          <a:effectLst/>
                        </a:rPr>
                        <a:t>sé</a:t>
                      </a:r>
                      <a:r>
                        <a:rPr lang="fr-FR" sz="3200" u="none" strike="noStrike" dirty="0">
                          <a:effectLst/>
                        </a:rPr>
                        <a:t> </a:t>
                      </a:r>
                      <a:r>
                        <a:rPr lang="fr-FR" sz="3200" u="none" strike="noStrike" dirty="0" err="1">
                          <a:effectLst/>
                        </a:rPr>
                        <a:t>realisé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>
                          <a:effectLst/>
                        </a:rPr>
                        <a:t>v h/s real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47862">
                <a:tc rowSpan="8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travaille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558min/9,75h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561min/9,63h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526,5min/8,775h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503,1min/8,385h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479,7min/7,995h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432min/7,2h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421,2min/7,02h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374,4min/6,24h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351min/5,85h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409,5min/6,825h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421,2min/7,02h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444,6min/7,41h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468min/7,8h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479,7min/7,995h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453,6min/7,56h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526,5min/8,775h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561,6min/9,36h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585min/9,75h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tactique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93,6min/1,56h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105,3min/1,755h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117min/1,95h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117min/1,95h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128,7min/2,145h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129,6min/2,16h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140,4min/2,34h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163,8min/2,73h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163,8min/2,73h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théorique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81,9min/1,365h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81,9min/1,365h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81,9min/1,365h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81,9min/1,365h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81,9min/1,365h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64,8min/1,08h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81,9min/1,365h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70,2min/1,17h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70,2min/1,17h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physique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5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5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5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5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5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5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5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technique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4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tactique</a:t>
                      </a:r>
                      <a:endParaRPr lang="fr-FR" sz="3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0265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théorique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Matches</a:t>
                      </a:r>
                      <a:r>
                        <a:rPr lang="fr-FR" sz="3200" u="none" strike="noStrike" baseline="0" dirty="0" smtClean="0">
                          <a:effectLst/>
                        </a:rPr>
                        <a:t> 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rowSpan="4">
                  <a:txBody>
                    <a:bodyPr/>
                    <a:lstStyle/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ar-DZ" sz="3200" u="none" strike="noStrike" dirty="0">
                          <a:effectLst/>
                        </a:rPr>
                        <a:t>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Les tests</a:t>
                      </a:r>
                      <a:r>
                        <a:rPr lang="ar-DZ" sz="3200" u="none" strike="noStrike" dirty="0">
                          <a:effectLst/>
                        </a:rPr>
                        <a:t>  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>
                          <a:effectLst/>
                        </a:rPr>
                        <a:t>medical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err="1" smtClean="0">
                          <a:effectLst/>
                        </a:rPr>
                        <a:t>anthropo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Physique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 vMerge="1">
                  <a:txBody>
                    <a:bodyPr/>
                    <a:lstStyle/>
                    <a:p>
                      <a:pPr algn="l" fontAlgn="b"/>
                      <a:endParaRPr lang="ar-DZ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3200" u="none" strike="noStrike" dirty="0" smtClean="0">
                          <a:effectLst/>
                        </a:rPr>
                        <a:t>Technique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62"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Séance théorique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ar-DZ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454446" y="25530881"/>
            <a:ext cx="5727032" cy="3086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r-FR" sz="2800" b="1" dirty="0"/>
              <a:t>Préparation physique </a:t>
            </a:r>
            <a:r>
              <a:rPr lang="fr-FR" sz="2800" b="1" dirty="0" smtClean="0"/>
              <a:t>:</a:t>
            </a:r>
          </a:p>
          <a:p>
            <a:endParaRPr lang="fr-FR" sz="1800" dirty="0"/>
          </a:p>
          <a:p>
            <a:r>
              <a:rPr lang="fr-FR" sz="1800" dirty="0"/>
              <a:t>Exercices généraux avec ou sans ballon ou avec d’autre équipement</a:t>
            </a:r>
          </a:p>
          <a:p>
            <a:r>
              <a:rPr lang="fr-FR" sz="1800" dirty="0"/>
              <a:t>Mini-jeux divertissants, comme la course, le saut et le lancer</a:t>
            </a:r>
          </a:p>
          <a:p>
            <a:r>
              <a:rPr lang="fr-FR" sz="1800" dirty="0"/>
              <a:t>Divers exercices d'athlétisme et de gymnastique et jeux aquatiques</a:t>
            </a:r>
          </a:p>
          <a:p>
            <a:r>
              <a:rPr lang="fr-FR" sz="1800" dirty="0"/>
              <a:t>Divers jeux collectifs de football, de basket-ball, le handball et le volley-ball sans lois strictes</a:t>
            </a:r>
          </a:p>
          <a:p>
            <a:pPr algn="ctr"/>
            <a:endParaRPr lang="ar-DZ" sz="1800" dirty="0"/>
          </a:p>
        </p:txBody>
      </p:sp>
      <p:sp>
        <p:nvSpPr>
          <p:cNvPr id="15" name="Rectangle 14"/>
          <p:cNvSpPr/>
          <p:nvPr/>
        </p:nvSpPr>
        <p:spPr>
          <a:xfrm>
            <a:off x="2454446" y="22277298"/>
            <a:ext cx="5727032" cy="2952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r-FR" sz="2800" dirty="0"/>
              <a:t>Préparation technique </a:t>
            </a:r>
            <a:r>
              <a:rPr lang="fr-FR" sz="2800" dirty="0" smtClean="0"/>
              <a:t>:</a:t>
            </a:r>
          </a:p>
          <a:p>
            <a:endParaRPr lang="fr-FR" sz="1800" dirty="0"/>
          </a:p>
          <a:p>
            <a:r>
              <a:rPr lang="fr-FR" sz="1800" dirty="0"/>
              <a:t>Arrêt et déplacement, situation de base, déplacements et rotation </a:t>
            </a:r>
          </a:p>
          <a:p>
            <a:r>
              <a:rPr lang="fr-FR" sz="1800" dirty="0"/>
              <a:t>Passe- réception de Ball</a:t>
            </a:r>
          </a:p>
          <a:p>
            <a:r>
              <a:rPr lang="fr-FR" sz="1800" dirty="0"/>
              <a:t>Dribble de Ball (c’est amusant) </a:t>
            </a:r>
          </a:p>
          <a:p>
            <a:r>
              <a:rPr lang="fr-FR" sz="1800" dirty="0"/>
              <a:t>Le tir (pas de geste technique)</a:t>
            </a:r>
          </a:p>
          <a:p>
            <a:pPr algn="ctr"/>
            <a:endParaRPr lang="ar-DZ" sz="1800" dirty="0"/>
          </a:p>
        </p:txBody>
      </p:sp>
      <p:sp>
        <p:nvSpPr>
          <p:cNvPr id="16" name="Rectangle 15"/>
          <p:cNvSpPr/>
          <p:nvPr/>
        </p:nvSpPr>
        <p:spPr>
          <a:xfrm>
            <a:off x="8938546" y="24102131"/>
            <a:ext cx="5775167" cy="231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r-FR" sz="2800" dirty="0"/>
              <a:t>Préparation tactique </a:t>
            </a:r>
            <a:r>
              <a:rPr lang="fr-FR" sz="2800" dirty="0" smtClean="0"/>
              <a:t>:</a:t>
            </a:r>
          </a:p>
          <a:p>
            <a:endParaRPr lang="fr-FR" sz="1800" dirty="0"/>
          </a:p>
          <a:p>
            <a:r>
              <a:rPr lang="fr-FR" sz="2000" dirty="0"/>
              <a:t>Tactique individuel attaque et défense</a:t>
            </a:r>
          </a:p>
          <a:p>
            <a:r>
              <a:rPr lang="fr-FR" sz="2000" dirty="0"/>
              <a:t>Tactique de groupe 2 et 3 joueurs (attaque et défense)</a:t>
            </a:r>
          </a:p>
          <a:p>
            <a:r>
              <a:rPr lang="fr-FR" sz="2000" dirty="0"/>
              <a:t>Tactique d’équipe 5 joueurs attaque et défense </a:t>
            </a:r>
            <a:endParaRPr lang="ar-DZ" sz="2000" dirty="0"/>
          </a:p>
        </p:txBody>
      </p:sp>
      <p:sp>
        <p:nvSpPr>
          <p:cNvPr id="17" name="Rectangle 16"/>
          <p:cNvSpPr/>
          <p:nvPr/>
        </p:nvSpPr>
        <p:spPr>
          <a:xfrm>
            <a:off x="34711090" y="25966437"/>
            <a:ext cx="5715000" cy="2324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r-FR" sz="2800" dirty="0"/>
              <a:t>Préparation théorique : </a:t>
            </a:r>
            <a:endParaRPr lang="fr-FR" sz="2800" dirty="0" smtClean="0"/>
          </a:p>
          <a:p>
            <a:endParaRPr lang="fr-FR" sz="1800" dirty="0"/>
          </a:p>
          <a:p>
            <a:r>
              <a:rPr lang="fr-FR" sz="2000" dirty="0" smtClean="0"/>
              <a:t>Définition </a:t>
            </a:r>
            <a:r>
              <a:rPr lang="fr-FR" sz="2000" dirty="0"/>
              <a:t>de basket </a:t>
            </a:r>
            <a:r>
              <a:rPr lang="fr-FR" sz="2000" dirty="0" smtClean="0"/>
              <a:t>Ball </a:t>
            </a:r>
            <a:r>
              <a:rPr lang="fr-FR" sz="2000" dirty="0"/>
              <a:t>et histoire de basketball , des </a:t>
            </a:r>
            <a:r>
              <a:rPr lang="fr-FR" sz="2000" dirty="0" smtClean="0"/>
              <a:t>règles </a:t>
            </a:r>
            <a:r>
              <a:rPr lang="fr-FR" sz="2000" dirty="0"/>
              <a:t>qui assemble avec </a:t>
            </a:r>
            <a:r>
              <a:rPr lang="fr-FR" sz="2000" dirty="0" smtClean="0"/>
              <a:t>l'âge </a:t>
            </a:r>
            <a:r>
              <a:rPr lang="fr-FR" sz="2000" dirty="0"/>
              <a:t>des joueurs , la propreté et la prévention , et les </a:t>
            </a:r>
            <a:r>
              <a:rPr lang="fr-FR" sz="2000" dirty="0" smtClean="0"/>
              <a:t>activités positives </a:t>
            </a:r>
            <a:r>
              <a:rPr lang="fr-FR" sz="2000" dirty="0"/>
              <a:t>pour le petit joueur.</a:t>
            </a:r>
          </a:p>
          <a:p>
            <a:pPr algn="ctr"/>
            <a:endParaRPr lang="ar-DZ" sz="1800" dirty="0"/>
          </a:p>
        </p:txBody>
      </p:sp>
      <p:sp>
        <p:nvSpPr>
          <p:cNvPr id="18" name="Rectangle 17"/>
          <p:cNvSpPr/>
          <p:nvPr/>
        </p:nvSpPr>
        <p:spPr>
          <a:xfrm>
            <a:off x="34711090" y="22673381"/>
            <a:ext cx="5715000" cy="2857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r-FR" sz="2800" dirty="0"/>
              <a:t>La partie psychologique </a:t>
            </a:r>
            <a:r>
              <a:rPr lang="fr-FR" sz="2800" dirty="0" smtClean="0"/>
              <a:t>:</a:t>
            </a:r>
          </a:p>
          <a:p>
            <a:endParaRPr lang="fr-FR" sz="1800" dirty="0"/>
          </a:p>
          <a:p>
            <a:r>
              <a:rPr lang="fr-FR" sz="1800" dirty="0"/>
              <a:t>Le but de cette partie c’est de faire aimer le basketball par les petits joueurs</a:t>
            </a:r>
          </a:p>
          <a:p>
            <a:r>
              <a:rPr lang="fr-FR" sz="1800" dirty="0"/>
              <a:t>Création d'un amour du travail et le désir d'apprendre le basket-ball</a:t>
            </a:r>
          </a:p>
          <a:p>
            <a:r>
              <a:rPr lang="fr-FR" sz="1800" dirty="0"/>
              <a:t>La persévérance et la discipline collective</a:t>
            </a:r>
          </a:p>
          <a:p>
            <a:r>
              <a:rPr lang="fr-FR" sz="1800" dirty="0"/>
              <a:t>La coopération et l'esprit communautaire </a:t>
            </a:r>
          </a:p>
          <a:p>
            <a:pPr algn="ctr"/>
            <a:endParaRPr lang="ar-DZ" sz="1800" dirty="0"/>
          </a:p>
        </p:txBody>
      </p:sp>
      <p:sp>
        <p:nvSpPr>
          <p:cNvPr id="19" name="Rectangle 18"/>
          <p:cNvSpPr/>
          <p:nvPr/>
        </p:nvSpPr>
        <p:spPr>
          <a:xfrm>
            <a:off x="8979115" y="22420383"/>
            <a:ext cx="5727032" cy="13529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400" dirty="0" smtClean="0"/>
              <a:t>Total horaire : 174h </a:t>
            </a:r>
            <a:endParaRPr lang="ar-DZ" sz="2400" dirty="0"/>
          </a:p>
        </p:txBody>
      </p:sp>
      <p:sp>
        <p:nvSpPr>
          <p:cNvPr id="45" name="Rectangle 44"/>
          <p:cNvSpPr/>
          <p:nvPr/>
        </p:nvSpPr>
        <p:spPr>
          <a:xfrm>
            <a:off x="11573141" y="2581556"/>
            <a:ext cx="19790412" cy="1259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Planification d’éducation et formation</a:t>
            </a:r>
            <a:endParaRPr lang="ar-DZ" dirty="0"/>
          </a:p>
        </p:txBody>
      </p:sp>
      <p:graphicFrame>
        <p:nvGraphicFramePr>
          <p:cNvPr id="24" name="Chart 23"/>
          <p:cNvGraphicFramePr/>
          <p:nvPr>
            <p:extLst>
              <p:ext uri="{D42A27DB-BD31-4B8C-83A1-F6EECF244321}">
                <p14:modId xmlns="" xmlns:p14="http://schemas.microsoft.com/office/powerpoint/2010/main" val="2015705699"/>
              </p:ext>
            </p:extLst>
          </p:nvPr>
        </p:nvGraphicFramePr>
        <p:xfrm>
          <a:off x="5622382" y="14486021"/>
          <a:ext cx="3834439" cy="33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Chart 24"/>
          <p:cNvGraphicFramePr/>
          <p:nvPr>
            <p:extLst>
              <p:ext uri="{D42A27DB-BD31-4B8C-83A1-F6EECF244321}">
                <p14:modId xmlns="" xmlns:p14="http://schemas.microsoft.com/office/powerpoint/2010/main" val="361167453"/>
              </p:ext>
            </p:extLst>
          </p:nvPr>
        </p:nvGraphicFramePr>
        <p:xfrm>
          <a:off x="9547057" y="14486021"/>
          <a:ext cx="3759869" cy="33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Chart 25"/>
          <p:cNvGraphicFramePr/>
          <p:nvPr>
            <p:extLst>
              <p:ext uri="{D42A27DB-BD31-4B8C-83A1-F6EECF244321}">
                <p14:modId xmlns="" xmlns:p14="http://schemas.microsoft.com/office/powerpoint/2010/main" val="3309472069"/>
              </p:ext>
            </p:extLst>
          </p:nvPr>
        </p:nvGraphicFramePr>
        <p:xfrm>
          <a:off x="13397162" y="14486021"/>
          <a:ext cx="3783933" cy="33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Chart 26"/>
          <p:cNvGraphicFramePr/>
          <p:nvPr>
            <p:extLst>
              <p:ext uri="{D42A27DB-BD31-4B8C-83A1-F6EECF244321}">
                <p14:modId xmlns="" xmlns:p14="http://schemas.microsoft.com/office/powerpoint/2010/main" val="2930434254"/>
              </p:ext>
            </p:extLst>
          </p:nvPr>
        </p:nvGraphicFramePr>
        <p:xfrm>
          <a:off x="17271331" y="14486021"/>
          <a:ext cx="3735806" cy="33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Chart 27"/>
          <p:cNvGraphicFramePr/>
          <p:nvPr>
            <p:extLst>
              <p:ext uri="{D42A27DB-BD31-4B8C-83A1-F6EECF244321}">
                <p14:modId xmlns="" xmlns:p14="http://schemas.microsoft.com/office/powerpoint/2010/main" val="641689762"/>
              </p:ext>
            </p:extLst>
          </p:nvPr>
        </p:nvGraphicFramePr>
        <p:xfrm>
          <a:off x="21097373" y="14486021"/>
          <a:ext cx="3759869" cy="33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0" name="Chart 29"/>
          <p:cNvGraphicFramePr/>
          <p:nvPr>
            <p:extLst>
              <p:ext uri="{D42A27DB-BD31-4B8C-83A1-F6EECF244321}">
                <p14:modId xmlns="" xmlns:p14="http://schemas.microsoft.com/office/powerpoint/2010/main" val="3746497432"/>
              </p:ext>
            </p:extLst>
          </p:nvPr>
        </p:nvGraphicFramePr>
        <p:xfrm>
          <a:off x="25009642" y="14486021"/>
          <a:ext cx="3753207" cy="3384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1" name="Chart 30"/>
          <p:cNvGraphicFramePr/>
          <p:nvPr>
            <p:extLst>
              <p:ext uri="{D42A27DB-BD31-4B8C-83A1-F6EECF244321}">
                <p14:modId xmlns="" xmlns:p14="http://schemas.microsoft.com/office/powerpoint/2010/main" val="1512543745"/>
              </p:ext>
            </p:extLst>
          </p:nvPr>
        </p:nvGraphicFramePr>
        <p:xfrm>
          <a:off x="28915249" y="14486021"/>
          <a:ext cx="3714393" cy="3384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2" name="Chart 31"/>
          <p:cNvGraphicFramePr/>
          <p:nvPr>
            <p:extLst>
              <p:ext uri="{D42A27DB-BD31-4B8C-83A1-F6EECF244321}">
                <p14:modId xmlns="" xmlns:p14="http://schemas.microsoft.com/office/powerpoint/2010/main" val="951264412"/>
              </p:ext>
            </p:extLst>
          </p:nvPr>
        </p:nvGraphicFramePr>
        <p:xfrm>
          <a:off x="32782042" y="14486021"/>
          <a:ext cx="3745832" cy="33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6" name="Chart 35"/>
          <p:cNvGraphicFramePr/>
          <p:nvPr>
            <p:extLst>
              <p:ext uri="{D42A27DB-BD31-4B8C-83A1-F6EECF244321}">
                <p14:modId xmlns="" xmlns:p14="http://schemas.microsoft.com/office/powerpoint/2010/main" val="1311647660"/>
              </p:ext>
            </p:extLst>
          </p:nvPr>
        </p:nvGraphicFramePr>
        <p:xfrm>
          <a:off x="36588354" y="14486021"/>
          <a:ext cx="3777255" cy="3384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7" name="Rectangle 6"/>
          <p:cNvSpPr/>
          <p:nvPr/>
        </p:nvSpPr>
        <p:spPr>
          <a:xfrm>
            <a:off x="40426090" y="11855301"/>
            <a:ext cx="2607860" cy="25773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dirty="0" smtClean="0"/>
              <a:t>70,84h</a:t>
            </a:r>
          </a:p>
          <a:p>
            <a:pPr algn="ctr"/>
            <a:r>
              <a:rPr lang="fr-FR" sz="4400" dirty="0" smtClean="0"/>
              <a:t>66,33h</a:t>
            </a:r>
          </a:p>
          <a:p>
            <a:pPr algn="ctr"/>
            <a:r>
              <a:rPr lang="fr-FR" sz="4400" dirty="0" smtClean="0"/>
              <a:t>17,33h</a:t>
            </a:r>
          </a:p>
          <a:p>
            <a:pPr algn="ctr"/>
            <a:r>
              <a:rPr lang="fr-FR" sz="4400" dirty="0" smtClean="0"/>
              <a:t>11,61h</a:t>
            </a:r>
            <a:endParaRPr lang="fr-FR" sz="44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40426090" y="12503888"/>
            <a:ext cx="2593240" cy="1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1"/>
            <a:endCxn id="7" idx="3"/>
          </p:cNvCxnSpPr>
          <p:nvPr/>
        </p:nvCxnSpPr>
        <p:spPr>
          <a:xfrm>
            <a:off x="40426090" y="13143962"/>
            <a:ext cx="26078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0426090" y="13801060"/>
            <a:ext cx="2607860" cy="1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0255411" y="22653408"/>
            <a:ext cx="3898231" cy="477859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Les testes</a:t>
            </a:r>
          </a:p>
          <a:p>
            <a:pPr algn="ctr"/>
            <a:r>
              <a:rPr lang="fr-FR" sz="3600" dirty="0" err="1" smtClean="0"/>
              <a:t>Phy</a:t>
            </a:r>
            <a:r>
              <a:rPr lang="fr-FR" sz="3600" dirty="0" smtClean="0"/>
              <a:t>:</a:t>
            </a:r>
          </a:p>
          <a:p>
            <a:r>
              <a:rPr lang="fr-FR" sz="3600" dirty="0" smtClean="0"/>
              <a:t> mini </a:t>
            </a:r>
            <a:r>
              <a:rPr lang="fr-FR" sz="3600" dirty="0" err="1" smtClean="0"/>
              <a:t>cooper</a:t>
            </a:r>
            <a:endParaRPr lang="fr-FR" sz="3600" dirty="0" smtClean="0"/>
          </a:p>
          <a:p>
            <a:r>
              <a:rPr lang="fr-FR" sz="3600" dirty="0" smtClean="0"/>
              <a:t>45/15</a:t>
            </a:r>
          </a:p>
          <a:p>
            <a:r>
              <a:rPr lang="fr-FR" sz="3600" dirty="0" smtClean="0"/>
              <a:t>Teste vitesse</a:t>
            </a:r>
          </a:p>
          <a:p>
            <a:pPr algn="ctr"/>
            <a:r>
              <a:rPr lang="fr-FR" sz="3600" dirty="0" err="1" smtClean="0"/>
              <a:t>Thrchnique</a:t>
            </a:r>
            <a:r>
              <a:rPr lang="fr-FR" sz="3600" dirty="0" smtClean="0"/>
              <a:t>:</a:t>
            </a:r>
          </a:p>
          <a:p>
            <a:r>
              <a:rPr lang="fr-FR" sz="3600" dirty="0" smtClean="0"/>
              <a:t>Drible de </a:t>
            </a:r>
            <a:r>
              <a:rPr lang="fr-FR" sz="3600" dirty="0" err="1" smtClean="0"/>
              <a:t>ball</a:t>
            </a:r>
            <a:endParaRPr lang="fr-FR" sz="3600" dirty="0" smtClean="0"/>
          </a:p>
          <a:p>
            <a:r>
              <a:rPr lang="fr-FR" sz="3600" dirty="0" err="1" smtClean="0"/>
              <a:t>Pass-reception</a:t>
            </a:r>
            <a:endParaRPr lang="fr-FR" sz="3600" dirty="0" smtClean="0"/>
          </a:p>
          <a:p>
            <a:pPr algn="ctr"/>
            <a:endParaRPr lang="fr-FR" sz="3600" dirty="0"/>
          </a:p>
        </p:txBody>
      </p:sp>
      <p:sp>
        <p:nvSpPr>
          <p:cNvPr id="46" name="Rectangle 45"/>
          <p:cNvSpPr/>
          <p:nvPr/>
        </p:nvSpPr>
        <p:spPr>
          <a:xfrm>
            <a:off x="25522989" y="22673382"/>
            <a:ext cx="3785937" cy="329305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Méthodes d’entrainement:</a:t>
            </a:r>
          </a:p>
          <a:p>
            <a:r>
              <a:rPr lang="fr-FR" sz="3600" dirty="0" smtClean="0">
                <a:latin typeface="Calibri" pitchFamily="34" charset="0"/>
                <a:cs typeface="Calibri" pitchFamily="34" charset="0"/>
              </a:rPr>
              <a:t>Continue</a:t>
            </a:r>
          </a:p>
          <a:p>
            <a:r>
              <a:rPr lang="fr-FR" sz="3600" dirty="0">
                <a:latin typeface="Calibri" pitchFamily="34" charset="0"/>
                <a:cs typeface="Calibri" pitchFamily="34" charset="0"/>
              </a:rPr>
              <a:t>intensive</a:t>
            </a:r>
            <a:endParaRPr lang="fr-FR" sz="3600" dirty="0">
              <a:solidFill>
                <a:schemeClr val="dk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fr-FR" sz="3600" dirty="0" err="1">
                <a:latin typeface="Calibri" pitchFamily="34" charset="0"/>
                <a:cs typeface="Calibri" pitchFamily="34" charset="0"/>
              </a:rPr>
              <a:t>Fartlek</a:t>
            </a:r>
            <a:r>
              <a:rPr lang="fr-FR" sz="3600" dirty="0">
                <a:latin typeface="Calibri" pitchFamily="34" charset="0"/>
                <a:cs typeface="Calibri" pitchFamily="34" charset="0"/>
              </a:rPr>
              <a:t> </a:t>
            </a:r>
            <a:r>
              <a:rPr lang="fr-FR" sz="3600" dirty="0" smtClean="0">
                <a:latin typeface="Calibri" pitchFamily="34" charset="0"/>
                <a:cs typeface="Calibri" pitchFamily="34" charset="0"/>
              </a:rPr>
              <a:t>libre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="" xmlns:p14="http://schemas.microsoft.com/office/powerpoint/2010/main" val="3676107070"/>
              </p:ext>
            </p:extLst>
          </p:nvPr>
        </p:nvGraphicFramePr>
        <p:xfrm>
          <a:off x="15232890" y="22451722"/>
          <a:ext cx="7515728" cy="5627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48" name="Chart 47"/>
          <p:cNvGraphicFramePr/>
          <p:nvPr>
            <p:extLst>
              <p:ext uri="{D42A27DB-BD31-4B8C-83A1-F6EECF244321}">
                <p14:modId xmlns="" xmlns:p14="http://schemas.microsoft.com/office/powerpoint/2010/main" val="2747252223"/>
              </p:ext>
            </p:extLst>
          </p:nvPr>
        </p:nvGraphicFramePr>
        <p:xfrm>
          <a:off x="23695103" y="26412194"/>
          <a:ext cx="5486400" cy="2322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</p:spTree>
    <p:extLst>
      <p:ext uri="{BB962C8B-B14F-4D97-AF65-F5344CB8AC3E}">
        <p14:creationId xmlns="" xmlns:p14="http://schemas.microsoft.com/office/powerpoint/2010/main" val="351315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6762</TotalTime>
  <Words>480</Words>
  <Application>Microsoft Office PowerPoint</Application>
  <PresentationFormat>Personnalisé</PresentationFormat>
  <Paragraphs>444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Droplet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anis zakou</dc:creator>
  <cp:lastModifiedBy>mcd</cp:lastModifiedBy>
  <cp:revision>50</cp:revision>
  <dcterms:created xsi:type="dcterms:W3CDTF">2017-05-04T07:15:29Z</dcterms:created>
  <dcterms:modified xsi:type="dcterms:W3CDTF">2018-03-25T19:44:38Z</dcterms:modified>
</cp:coreProperties>
</file>